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92" r:id="rId19"/>
    <p:sldId id="272" r:id="rId20"/>
    <p:sldId id="273" r:id="rId21"/>
    <p:sldId id="274" r:id="rId22"/>
    <p:sldId id="275" r:id="rId23"/>
    <p:sldId id="293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</p:sldIdLst>
  <p:sldSz cx="12192000" cy="6858000"/>
  <p:notesSz cx="6858000" cy="12192000"/>
  <p:embeddedFontLst>
    <p:embeddedFont>
      <p:font typeface="Calibri" panose="020F0502020204030204" charset="0"/>
      <p:regular r:id="rId44"/>
      <p:bold r:id="rId45"/>
      <p:italic r:id="rId46"/>
      <p:boldItalic r:id="rId47"/>
    </p:embeddedFont>
    <p:embeddedFont>
      <p:font typeface="微软雅黑" panose="020B0503020204020204" charset="-122"/>
      <p:regular r:id="rId48"/>
    </p:embeddedFont>
    <p:embeddedFont>
      <p:font typeface="等线" panose="02010600030101010101" charset="-122"/>
      <p:regular r:id="rId49"/>
    </p:embeddedFont>
    <p:embeddedFont>
      <p:font typeface="微软雅黑" panose="020B0503020204020204" pitchFamily="34" charset="-120"/>
      <p:regular r:id="rId50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0" Type="http://schemas.openxmlformats.org/officeDocument/2006/relationships/font" Target="fonts/font7.fntdata"/><Relationship Id="rId5" Type="http://schemas.openxmlformats.org/officeDocument/2006/relationships/slide" Target="slides/slide2.xml"/><Relationship Id="rId49" Type="http://schemas.openxmlformats.org/officeDocument/2006/relationships/font" Target="fonts/font6.fntdata"/><Relationship Id="rId48" Type="http://schemas.openxmlformats.org/officeDocument/2006/relationships/font" Target="fonts/font5.fntdata"/><Relationship Id="rId47" Type="http://schemas.openxmlformats.org/officeDocument/2006/relationships/font" Target="fonts/font4.fntdata"/><Relationship Id="rId46" Type="http://schemas.openxmlformats.org/officeDocument/2006/relationships/font" Target="fonts/font3.fntdata"/><Relationship Id="rId45" Type="http://schemas.openxmlformats.org/officeDocument/2006/relationships/font" Target="fonts/font2.fntdata"/><Relationship Id="rId44" Type="http://schemas.openxmlformats.org/officeDocument/2006/relationships/font" Target="fonts/font1.fntdata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9" Type="http://schemas.openxmlformats.org/officeDocument/2006/relationships/notesSlide" Target="../notesSlides/notesSlide12.xml"/><Relationship Id="rId18" Type="http://schemas.openxmlformats.org/officeDocument/2006/relationships/slideLayout" Target="../slideLayouts/slideLayout1.xml"/><Relationship Id="rId17" Type="http://schemas.openxmlformats.org/officeDocument/2006/relationships/image" Target="../media/image11.jpeg"/><Relationship Id="rId16" Type="http://schemas.openxmlformats.org/officeDocument/2006/relationships/tags" Target="../tags/tag53.xml"/><Relationship Id="rId15" Type="http://schemas.openxmlformats.org/officeDocument/2006/relationships/tags" Target="../tags/tag52.xml"/><Relationship Id="rId14" Type="http://schemas.openxmlformats.org/officeDocument/2006/relationships/tags" Target="../tags/tag51.xml"/><Relationship Id="rId13" Type="http://schemas.openxmlformats.org/officeDocument/2006/relationships/tags" Target="../tags/tag50.xml"/><Relationship Id="rId12" Type="http://schemas.openxmlformats.org/officeDocument/2006/relationships/tags" Target="../tags/tag49.xml"/><Relationship Id="rId11" Type="http://schemas.openxmlformats.org/officeDocument/2006/relationships/tags" Target="../tags/tag48.xml"/><Relationship Id="rId10" Type="http://schemas.openxmlformats.org/officeDocument/2006/relationships/tags" Target="../tags/tag47.xml"/><Relationship Id="rId1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jpeg"/><Relationship Id="rId1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61.xml"/><Relationship Id="rId8" Type="http://schemas.openxmlformats.org/officeDocument/2006/relationships/tags" Target="../tags/tag60.xml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3" Type="http://schemas.openxmlformats.org/officeDocument/2006/relationships/notesSlide" Target="../notesSlides/notesSlide16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13.jpeg"/><Relationship Id="rId10" Type="http://schemas.openxmlformats.org/officeDocument/2006/relationships/tags" Target="../tags/tag62.xml"/><Relationship Id="rId1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tags" Target="../tags/tag69.xml"/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5" Type="http://schemas.openxmlformats.org/officeDocument/2006/relationships/notesSlide" Target="../notesSlides/notesSlide17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74.xml"/><Relationship Id="rId12" Type="http://schemas.openxmlformats.org/officeDocument/2006/relationships/tags" Target="../tags/tag73.xml"/><Relationship Id="rId11" Type="http://schemas.openxmlformats.org/officeDocument/2006/relationships/tags" Target="../tags/tag72.xml"/><Relationship Id="rId10" Type="http://schemas.openxmlformats.org/officeDocument/2006/relationships/tags" Target="../tags/tag71.xml"/><Relationship Id="rId1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3" Type="http://schemas.openxmlformats.org/officeDocument/2006/relationships/notesSlide" Target="../notesSlides/notesSlide2.xml"/><Relationship Id="rId32" Type="http://schemas.openxmlformats.org/officeDocument/2006/relationships/slideLayout" Target="../slideLayouts/slideLayout1.xml"/><Relationship Id="rId31" Type="http://schemas.openxmlformats.org/officeDocument/2006/relationships/tags" Target="../tags/tag27.xml"/><Relationship Id="rId30" Type="http://schemas.openxmlformats.org/officeDocument/2006/relationships/tags" Target="../tags/tag26.xml"/><Relationship Id="rId3" Type="http://schemas.openxmlformats.org/officeDocument/2006/relationships/tags" Target="../tags/tag1.xml"/><Relationship Id="rId29" Type="http://schemas.openxmlformats.org/officeDocument/2006/relationships/tags" Target="../tags/tag25.xml"/><Relationship Id="rId28" Type="http://schemas.openxmlformats.org/officeDocument/2006/relationships/tags" Target="../tags/tag24.xml"/><Relationship Id="rId27" Type="http://schemas.openxmlformats.org/officeDocument/2006/relationships/tags" Target="../tags/tag23.xml"/><Relationship Id="rId26" Type="http://schemas.openxmlformats.org/officeDocument/2006/relationships/tags" Target="../tags/tag22.xml"/><Relationship Id="rId25" Type="http://schemas.openxmlformats.org/officeDocument/2006/relationships/tags" Target="../tags/tag21.xml"/><Relationship Id="rId24" Type="http://schemas.openxmlformats.org/officeDocument/2006/relationships/tags" Target="../tags/tag20.xml"/><Relationship Id="rId23" Type="http://schemas.openxmlformats.org/officeDocument/2006/relationships/tags" Target="../tags/tag19.xml"/><Relationship Id="rId22" Type="http://schemas.openxmlformats.org/officeDocument/2006/relationships/tags" Target="../tags/tag18.xml"/><Relationship Id="rId21" Type="http://schemas.openxmlformats.org/officeDocument/2006/relationships/tags" Target="../tags/tag17.xml"/><Relationship Id="rId20" Type="http://schemas.openxmlformats.org/officeDocument/2006/relationships/tags" Target="../tags/tag16.xml"/><Relationship Id="rId2" Type="http://schemas.openxmlformats.org/officeDocument/2006/relationships/image" Target="../media/image5.png"/><Relationship Id="rId19" Type="http://schemas.openxmlformats.org/officeDocument/2006/relationships/tags" Target="../tags/tag15.xml"/><Relationship Id="rId18" Type="http://schemas.openxmlformats.org/officeDocument/2006/relationships/tags" Target="../tags/tag14.xml"/><Relationship Id="rId17" Type="http://schemas.openxmlformats.org/officeDocument/2006/relationships/tags" Target="../tags/tag13.xml"/><Relationship Id="rId16" Type="http://schemas.openxmlformats.org/officeDocument/2006/relationships/tags" Target="../tags/tag12.xml"/><Relationship Id="rId15" Type="http://schemas.openxmlformats.org/officeDocument/2006/relationships/tags" Target="../tags/tag11.xml"/><Relationship Id="rId14" Type="http://schemas.openxmlformats.org/officeDocument/2006/relationships/tags" Target="../tags/tag10.xml"/><Relationship Id="rId13" Type="http://schemas.openxmlformats.org/officeDocument/2006/relationships/tags" Target="../tags/tag9.xml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9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image" Target="../media/image14.png"/><Relationship Id="rId1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image" Target="../media/image4.jpe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image" Target="../media/image17.png"/><Relationship Id="rId13" Type="http://schemas.openxmlformats.org/officeDocument/2006/relationships/notesSlide" Target="../notesSlides/notesSlide21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18.png"/><Relationship Id="rId10" Type="http://schemas.openxmlformats.org/officeDocument/2006/relationships/tags" Target="../tags/tag84.xml"/><Relationship Id="rId1" Type="http://schemas.openxmlformats.org/officeDocument/2006/relationships/image" Target="../media/image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3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image" Target="../media/image19.jpeg"/><Relationship Id="rId10" Type="http://schemas.openxmlformats.org/officeDocument/2006/relationships/notesSlide" Target="../notesSlides/notesSlide24.xml"/><Relationship Id="rId1" Type="http://schemas.openxmlformats.org/officeDocument/2006/relationships/image" Target="../media/image4.jpeg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1" Type="http://schemas.openxmlformats.org/officeDocument/2006/relationships/notesSlide" Target="../notesSlides/notesSlide25.xml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91.xml"/><Relationship Id="rId19" Type="http://schemas.openxmlformats.org/officeDocument/2006/relationships/tags" Target="../tags/tag108.xml"/><Relationship Id="rId18" Type="http://schemas.openxmlformats.org/officeDocument/2006/relationships/tags" Target="../tags/tag107.xml"/><Relationship Id="rId17" Type="http://schemas.openxmlformats.org/officeDocument/2006/relationships/tags" Target="../tags/tag106.xml"/><Relationship Id="rId16" Type="http://schemas.openxmlformats.org/officeDocument/2006/relationships/tags" Target="../tags/tag105.xml"/><Relationship Id="rId15" Type="http://schemas.openxmlformats.org/officeDocument/2006/relationships/tags" Target="../tags/tag104.xml"/><Relationship Id="rId14" Type="http://schemas.openxmlformats.org/officeDocument/2006/relationships/tags" Target="../tags/tag103.xml"/><Relationship Id="rId13" Type="http://schemas.openxmlformats.org/officeDocument/2006/relationships/tags" Target="../tags/tag102.xml"/><Relationship Id="rId12" Type="http://schemas.openxmlformats.org/officeDocument/2006/relationships/tags" Target="../tags/tag101.xml"/><Relationship Id="rId11" Type="http://schemas.openxmlformats.org/officeDocument/2006/relationships/tags" Target="../tags/tag100.xml"/><Relationship Id="rId10" Type="http://schemas.openxmlformats.org/officeDocument/2006/relationships/tags" Target="../tags/tag99.xml"/><Relationship Id="rId1" Type="http://schemas.openxmlformats.org/officeDocument/2006/relationships/image" Target="../media/image4.jpe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jpeg"/><Relationship Id="rId1" Type="http://schemas.openxmlformats.org/officeDocument/2006/relationships/image" Target="../media/image4.jpeg"/></Relationships>
</file>

<file path=ppt/slides/_rels/slide2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7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21.jpeg"/><Relationship Id="rId7" Type="http://schemas.openxmlformats.org/officeDocument/2006/relationships/tags" Target="../tags/tag114.x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tags" Target="../tags/tag111.xml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0" Type="http://schemas.openxmlformats.org/officeDocument/2006/relationships/notesSlide" Target="../notesSlides/notesSlide28.xml"/><Relationship Id="rId1" Type="http://schemas.openxmlformats.org/officeDocument/2006/relationships/image" Target="../media/image4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3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image" Target="../media/image4.jpeg"/></Relationships>
</file>

<file path=ppt/slides/_rels/slide3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2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120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" Type="http://schemas.openxmlformats.org/officeDocument/2006/relationships/image" Target="../media/image4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4.jpeg"/><Relationship Id="rId1" Type="http://schemas.openxmlformats.org/officeDocument/2006/relationships/image" Target="../media/image4.jpeg"/></Relationships>
</file>

<file path=ppt/slides/_rels/slide3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image" Target="../media/image25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5" Type="http://schemas.openxmlformats.org/officeDocument/2006/relationships/notesSlide" Target="../notesSlides/notesSlide4.xml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10.png"/><Relationship Id="rId12" Type="http://schemas.openxmlformats.org/officeDocument/2006/relationships/tags" Target="../tags/tag38.xml"/><Relationship Id="rId11" Type="http://schemas.openxmlformats.org/officeDocument/2006/relationships/tags" Target="../tags/tag37.xml"/><Relationship Id="rId10" Type="http://schemas.openxmlformats.org/officeDocument/2006/relationships/tags" Target="../tags/tag36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3-d2tarltnfo2stf9djk2g.png"/>
          <p:cNvPicPr>
            <a:picLocks noChangeAspect="1"/>
          </p:cNvPicPr>
          <p:nvPr/>
        </p:nvPicPr>
        <p:blipFill>
          <a:blip r:embed="rId1"/>
          <a:srcRect l="11651" t="6196" r="5498" b="958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626745" y="5844540"/>
            <a:ext cx="5299710" cy="63881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2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甘芝清</a:t>
            </a:r>
            <a:r>
              <a:rPr lang="en-US" altLang="zh-CN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黄慧雯</a:t>
            </a:r>
            <a:r>
              <a:rPr lang="en-US" altLang="zh-CN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林银蕊</a:t>
            </a:r>
            <a:endParaRPr lang="en-US" sz="2400" b="1" dirty="0"/>
          </a:p>
        </p:txBody>
      </p:sp>
      <p:sp>
        <p:nvSpPr>
          <p:cNvPr id="5" name="Text 2"/>
          <p:cNvSpPr/>
          <p:nvPr/>
        </p:nvSpPr>
        <p:spPr>
          <a:xfrm>
            <a:off x="7211695" y="6116955"/>
            <a:ext cx="4448810" cy="36639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汇报日期：2025/</a:t>
            </a:r>
            <a:r>
              <a:rPr lang="en-US" sz="1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12/12</a:t>
            </a:r>
            <a:endParaRPr lang="en-US" sz="1600" b="1" dirty="0"/>
          </a:p>
        </p:txBody>
      </p:sp>
      <p:sp>
        <p:nvSpPr>
          <p:cNvPr id="6" name="Shape 3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304972" y="6293196"/>
            <a:ext cx="704469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pic>
        <p:nvPicPr>
          <p:cNvPr id="13" name="Image 1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rot="16200000">
            <a:off x="1188085" y="102870"/>
            <a:ext cx="262890" cy="1170305"/>
          </a:xfrm>
          <a:prstGeom prst="rect">
            <a:avLst/>
          </a:prstGeom>
        </p:spPr>
      </p:pic>
      <p:pic>
        <p:nvPicPr>
          <p:cNvPr id="15" name="Image 2" descr="https://kimi-img.moonshot.cn/pub/slides/slides_tmpl/image/25-09-05-17:30:59-d2tarktnfo2stf9djjt0.png"/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909594" y="4470400"/>
            <a:ext cx="780106" cy="820784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34695" y="5018515"/>
            <a:ext cx="1131570" cy="815230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2700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</p:spPr>
      </p:sp>
      <p:sp>
        <p:nvSpPr>
          <p:cNvPr id="17" name="Text 12"/>
          <p:cNvSpPr/>
          <p:nvPr/>
        </p:nvSpPr>
        <p:spPr>
          <a:xfrm>
            <a:off x="734695" y="5018515"/>
            <a:ext cx="1131570" cy="81523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Text 10"/>
          <p:cNvSpPr/>
          <p:nvPr/>
        </p:nvSpPr>
        <p:spPr>
          <a:xfrm>
            <a:off x="626745" y="2042160"/>
            <a:ext cx="6378575" cy="19380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60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数据链路层：帧的旅程与以太网演进</a:t>
            </a:r>
            <a:endParaRPr lang="en-US" sz="60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7520" y="567690"/>
            <a:ext cx="11294110" cy="14135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差错检测：给帧加“数字指纹”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493395" y="2184400"/>
            <a:ext cx="1127887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循环冗余检验 (CRC) 是数据链路层广泛使用的检错技术。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254000" y="2794000"/>
            <a:ext cx="4673600" cy="1625600"/>
          </a:xfrm>
          <a:custGeom>
            <a:avLst/>
            <a:gdLst/>
            <a:ahLst/>
            <a:cxnLst/>
            <a:rect l="l" t="t" r="r" b="b"/>
            <a:pathLst>
              <a:path w="4673600" h="1625600">
                <a:moveTo>
                  <a:pt x="101600" y="0"/>
                </a:moveTo>
                <a:lnTo>
                  <a:pt x="4572000" y="0"/>
                </a:lnTo>
                <a:cubicBezTo>
                  <a:pt x="4628075" y="0"/>
                  <a:pt x="4673600" y="45525"/>
                  <a:pt x="4673600" y="101600"/>
                </a:cubicBezTo>
                <a:lnTo>
                  <a:pt x="4673600" y="1524000"/>
                </a:lnTo>
                <a:cubicBezTo>
                  <a:pt x="4673600" y="1580075"/>
                  <a:pt x="4628075" y="1625600"/>
                  <a:pt x="45720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400050" y="2997200"/>
            <a:ext cx="4381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发送端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412750" y="3454400"/>
            <a:ext cx="43561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将帧视为多项式M(x)，用约定生成多项式G(x)做模2除法，将余数R(x)作为</a:t>
            </a:r>
            <a:r>
              <a:rPr lang="en-US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帧检验序列 (FCS) 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附加在帧后发送。</a:t>
            </a:r>
            <a:endParaRPr lang="en-US" dirty="0"/>
          </a:p>
        </p:txBody>
      </p:sp>
      <p:sp>
        <p:nvSpPr>
          <p:cNvPr id="8" name="Shape 5"/>
          <p:cNvSpPr/>
          <p:nvPr/>
        </p:nvSpPr>
        <p:spPr>
          <a:xfrm>
            <a:off x="5867400" y="3378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48806" y="134481"/>
                </a:moveTo>
                <a:lnTo>
                  <a:pt x="363081" y="220206"/>
                </a:lnTo>
                <a:cubicBezTo>
                  <a:pt x="354866" y="228421"/>
                  <a:pt x="342632" y="230832"/>
                  <a:pt x="331916" y="226368"/>
                </a:cubicBezTo>
                <a:cubicBezTo>
                  <a:pt x="321201" y="221903"/>
                  <a:pt x="314325" y="211544"/>
                  <a:pt x="314325" y="200025"/>
                </a:cubicBezTo>
                <a:lnTo>
                  <a:pt x="314325" y="142875"/>
                </a:lnTo>
                <a:lnTo>
                  <a:pt x="28575" y="142875"/>
                </a:lnTo>
                <a:cubicBezTo>
                  <a:pt x="12769" y="142875"/>
                  <a:pt x="0" y="130106"/>
                  <a:pt x="0" y="114300"/>
                </a:cubicBezTo>
                <a:cubicBezTo>
                  <a:pt x="0" y="98494"/>
                  <a:pt x="12769" y="85725"/>
                  <a:pt x="28575" y="85725"/>
                </a:cubicBezTo>
                <a:lnTo>
                  <a:pt x="314325" y="85725"/>
                </a:lnTo>
                <a:lnTo>
                  <a:pt x="314325" y="28575"/>
                </a:lnTo>
                <a:cubicBezTo>
                  <a:pt x="314325" y="17056"/>
                  <a:pt x="321290" y="6608"/>
                  <a:pt x="332006" y="2143"/>
                </a:cubicBezTo>
                <a:cubicBezTo>
                  <a:pt x="342721" y="-2322"/>
                  <a:pt x="354955" y="179"/>
                  <a:pt x="363170" y="8305"/>
                </a:cubicBezTo>
                <a:lnTo>
                  <a:pt x="448895" y="94030"/>
                </a:lnTo>
                <a:cubicBezTo>
                  <a:pt x="460058" y="105192"/>
                  <a:pt x="460058" y="123319"/>
                  <a:pt x="448895" y="134481"/>
                </a:cubicBezTo>
                <a:close/>
                <a:moveTo>
                  <a:pt x="94030" y="448806"/>
                </a:moveTo>
                <a:lnTo>
                  <a:pt x="8305" y="363081"/>
                </a:lnTo>
                <a:cubicBezTo>
                  <a:pt x="-2857" y="351919"/>
                  <a:pt x="-2857" y="333792"/>
                  <a:pt x="8305" y="322630"/>
                </a:cubicBezTo>
                <a:lnTo>
                  <a:pt x="94030" y="236905"/>
                </a:lnTo>
                <a:cubicBezTo>
                  <a:pt x="102245" y="228689"/>
                  <a:pt x="114479" y="226278"/>
                  <a:pt x="125194" y="230743"/>
                </a:cubicBezTo>
                <a:cubicBezTo>
                  <a:pt x="135910" y="235208"/>
                  <a:pt x="142875" y="245656"/>
                  <a:pt x="142875" y="257175"/>
                </a:cubicBezTo>
                <a:lnTo>
                  <a:pt x="142875" y="314325"/>
                </a:lnTo>
                <a:lnTo>
                  <a:pt x="428625" y="314325"/>
                </a:lnTo>
                <a:cubicBezTo>
                  <a:pt x="444431" y="314325"/>
                  <a:pt x="457200" y="327094"/>
                  <a:pt x="457200" y="342900"/>
                </a:cubicBezTo>
                <a:cubicBezTo>
                  <a:pt x="457200" y="358706"/>
                  <a:pt x="444431" y="371475"/>
                  <a:pt x="428625" y="371475"/>
                </a:cubicBezTo>
                <a:lnTo>
                  <a:pt x="142875" y="371475"/>
                </a:lnTo>
                <a:lnTo>
                  <a:pt x="142875" y="428625"/>
                </a:lnTo>
                <a:cubicBezTo>
                  <a:pt x="142875" y="440144"/>
                  <a:pt x="135910" y="450592"/>
                  <a:pt x="125194" y="455057"/>
                </a:cubicBezTo>
                <a:cubicBezTo>
                  <a:pt x="114479" y="459522"/>
                  <a:pt x="102245" y="457021"/>
                  <a:pt x="94030" y="448895"/>
                </a:cubicBezTo>
                <a:close/>
              </a:path>
            </a:pathLst>
          </a:custGeom>
          <a:solidFill>
            <a:srgbClr val="7484DF"/>
          </a:solidFill>
        </p:spPr>
      </p:sp>
      <p:sp>
        <p:nvSpPr>
          <p:cNvPr id="9" name="Shape 6"/>
          <p:cNvSpPr/>
          <p:nvPr/>
        </p:nvSpPr>
        <p:spPr>
          <a:xfrm>
            <a:off x="7264400" y="2921000"/>
            <a:ext cx="4673600" cy="1371600"/>
          </a:xfrm>
          <a:custGeom>
            <a:avLst/>
            <a:gdLst/>
            <a:ahLst/>
            <a:cxnLst/>
            <a:rect l="l" t="t" r="r" b="b"/>
            <a:pathLst>
              <a:path w="4673600" h="1371600">
                <a:moveTo>
                  <a:pt x="101594" y="0"/>
                </a:moveTo>
                <a:lnTo>
                  <a:pt x="4572006" y="0"/>
                </a:lnTo>
                <a:cubicBezTo>
                  <a:pt x="4628115" y="0"/>
                  <a:pt x="4673600" y="45485"/>
                  <a:pt x="4673600" y="101594"/>
                </a:cubicBezTo>
                <a:lnTo>
                  <a:pt x="4673600" y="1270006"/>
                </a:lnTo>
                <a:cubicBezTo>
                  <a:pt x="4673600" y="1326115"/>
                  <a:pt x="4628115" y="1371600"/>
                  <a:pt x="4572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10" name="Text 7"/>
          <p:cNvSpPr/>
          <p:nvPr/>
        </p:nvSpPr>
        <p:spPr>
          <a:xfrm>
            <a:off x="7410450" y="3124200"/>
            <a:ext cx="4381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接收端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423150" y="3581400"/>
            <a:ext cx="43561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用相同的G(x)对收到的帧做模2除法。若余数为</a:t>
            </a:r>
            <a:r>
              <a:rPr lang="en-US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0 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，则认为帧无差错，接受。</a:t>
            </a:r>
            <a:endParaRPr lang="en-US" dirty="0"/>
          </a:p>
        </p:txBody>
      </p:sp>
      <p:sp>
        <p:nvSpPr>
          <p:cNvPr id="12" name="Shape 9"/>
          <p:cNvSpPr/>
          <p:nvPr/>
        </p:nvSpPr>
        <p:spPr>
          <a:xfrm>
            <a:off x="1191895" y="4724400"/>
            <a:ext cx="9905365" cy="609600"/>
          </a:xfrm>
          <a:custGeom>
            <a:avLst/>
            <a:gdLst/>
            <a:ahLst/>
            <a:cxnLst/>
            <a:rect l="l" t="t" r="r" b="b"/>
            <a:pathLst>
              <a:path w="6007100" h="609600">
                <a:moveTo>
                  <a:pt x="101602" y="0"/>
                </a:moveTo>
                <a:lnTo>
                  <a:pt x="5905498" y="0"/>
                </a:lnTo>
                <a:cubicBezTo>
                  <a:pt x="5961611" y="0"/>
                  <a:pt x="6007100" y="45489"/>
                  <a:pt x="6007100" y="101602"/>
                </a:cubicBezTo>
                <a:lnTo>
                  <a:pt x="6007100" y="507998"/>
                </a:lnTo>
                <a:cubicBezTo>
                  <a:pt x="6007100" y="564111"/>
                  <a:pt x="5961611" y="609600"/>
                  <a:pt x="59054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484DF">
              <a:alpha val="20000"/>
            </a:srgbClr>
          </a:solidFill>
        </p:spPr>
      </p:sp>
      <p:sp>
        <p:nvSpPr>
          <p:cNvPr id="13" name="Text 10"/>
          <p:cNvSpPr/>
          <p:nvPr/>
        </p:nvSpPr>
        <p:spPr>
          <a:xfrm>
            <a:off x="1402080" y="4876800"/>
            <a:ext cx="943229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注意：CRC只能做到无差错接受，即丢弃错误帧，并不能纠错。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6" grpId="0"/>
      <p:bldP spid="6" grpId="1"/>
      <p:bldP spid="10" grpId="0"/>
      <p:bldP spid="10" grpId="1"/>
      <p:bldP spid="11" grpId="0"/>
      <p:bldP spid="11" grpId="1"/>
      <p:bldP spid="7" grpId="0"/>
      <p:bldP spid="7" grpId="1"/>
      <p:bldP spid="13" grpId="0"/>
      <p:bldP spid="1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077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PPP</a:t>
            </a:r>
            <a:r>
              <a:rPr lang="zh-CN" alt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协议</a:t>
            </a:r>
            <a:r>
              <a:rPr 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全景</a:t>
            </a:r>
            <a:endParaRPr lang="en-US" sz="44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82880"/>
            <a:ext cx="4089400" cy="10839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PPP协议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227330" y="1115060"/>
            <a:ext cx="4052570" cy="6978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点对点通信的“瑞士军刀”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224790" y="1710690"/>
            <a:ext cx="5359400" cy="7429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以其</a:t>
            </a:r>
            <a:r>
              <a:rPr lang="en-US" sz="20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简单 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、</a:t>
            </a:r>
            <a:r>
              <a:rPr lang="en-US" sz="20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透明 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和</a:t>
            </a:r>
            <a:r>
              <a:rPr lang="en-US" sz="20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多协议 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的特性，成为拨号、光纤等点对点链路的通信标准。</a:t>
            </a:r>
            <a:endParaRPr lang="en-US" sz="2000" dirty="0"/>
          </a:p>
        </p:txBody>
      </p:sp>
      <p:sp>
        <p:nvSpPr>
          <p:cNvPr id="6" name="Shape 3"/>
          <p:cNvSpPr/>
          <p:nvPr>
            <p:custDataLst>
              <p:tags r:id="rId2"/>
            </p:custDataLst>
          </p:nvPr>
        </p:nvSpPr>
        <p:spPr>
          <a:xfrm>
            <a:off x="227013" y="2656840"/>
            <a:ext cx="2476767" cy="1940560"/>
          </a:xfrm>
          <a:custGeom>
            <a:avLst/>
            <a:gdLst/>
            <a:ahLst/>
            <a:cxnLst/>
            <a:rect l="l" t="t" r="r" b="b"/>
            <a:pathLst>
              <a:path w="2463800" h="1930400">
                <a:moveTo>
                  <a:pt x="101597" y="0"/>
                </a:moveTo>
                <a:lnTo>
                  <a:pt x="2362203" y="0"/>
                </a:lnTo>
                <a:cubicBezTo>
                  <a:pt x="2418313" y="0"/>
                  <a:pt x="2463800" y="45487"/>
                  <a:pt x="2463800" y="101597"/>
                </a:cubicBezTo>
                <a:lnTo>
                  <a:pt x="2463800" y="1828803"/>
                </a:lnTo>
                <a:cubicBezTo>
                  <a:pt x="2463800" y="1884913"/>
                  <a:pt x="2418313" y="1930400"/>
                  <a:pt x="23622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7" name="Shape 4"/>
          <p:cNvSpPr/>
          <p:nvPr>
            <p:custDataLst>
              <p:tags r:id="rId3"/>
            </p:custDataLst>
          </p:nvPr>
        </p:nvSpPr>
        <p:spPr>
          <a:xfrm>
            <a:off x="1055421" y="2861109"/>
            <a:ext cx="817078" cy="817078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8" name="Shape 5"/>
          <p:cNvSpPr/>
          <p:nvPr>
            <p:custDataLst>
              <p:tags r:id="rId4"/>
            </p:custDataLst>
          </p:nvPr>
        </p:nvSpPr>
        <p:spPr>
          <a:xfrm>
            <a:off x="1299587" y="3078146"/>
            <a:ext cx="335130" cy="383005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274886" y="95250"/>
                </a:moveTo>
                <a:lnTo>
                  <a:pt x="249362" y="59531"/>
                </a:lnTo>
                <a:lnTo>
                  <a:pt x="84088" y="59531"/>
                </a:lnTo>
                <a:lnTo>
                  <a:pt x="58564" y="95250"/>
                </a:lnTo>
                <a:lnTo>
                  <a:pt x="274886" y="95250"/>
                </a:lnTo>
                <a:close/>
                <a:moveTo>
                  <a:pt x="0" y="110505"/>
                </a:moveTo>
                <a:cubicBezTo>
                  <a:pt x="0" y="100608"/>
                  <a:pt x="3125" y="90934"/>
                  <a:pt x="8855" y="82823"/>
                </a:cubicBezTo>
                <a:lnTo>
                  <a:pt x="45318" y="31849"/>
                </a:lnTo>
                <a:cubicBezTo>
                  <a:pt x="54248" y="19348"/>
                  <a:pt x="68684" y="11906"/>
                  <a:pt x="84013" y="11906"/>
                </a:cubicBezTo>
                <a:lnTo>
                  <a:pt x="249287" y="11906"/>
                </a:lnTo>
                <a:cubicBezTo>
                  <a:pt x="264691" y="11906"/>
                  <a:pt x="279127" y="19348"/>
                  <a:pt x="288057" y="31849"/>
                </a:cubicBezTo>
                <a:lnTo>
                  <a:pt x="324445" y="82823"/>
                </a:lnTo>
                <a:cubicBezTo>
                  <a:pt x="330250" y="90934"/>
                  <a:pt x="333301" y="100608"/>
                  <a:pt x="333301" y="110505"/>
                </a:cubicBezTo>
                <a:lnTo>
                  <a:pt x="333375" y="309563"/>
                </a:lnTo>
                <a:cubicBezTo>
                  <a:pt x="333375" y="335831"/>
                  <a:pt x="312018" y="357188"/>
                  <a:pt x="285750" y="357188"/>
                </a:cubicBezTo>
                <a:lnTo>
                  <a:pt x="47625" y="357188"/>
                </a:lnTo>
                <a:cubicBezTo>
                  <a:pt x="21357" y="357188"/>
                  <a:pt x="0" y="335831"/>
                  <a:pt x="0" y="309563"/>
                </a:cubicBezTo>
                <a:lnTo>
                  <a:pt x="0" y="110505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9" name="Text 6"/>
          <p:cNvSpPr/>
          <p:nvPr>
            <p:custDataLst>
              <p:tags r:id="rId5"/>
            </p:custDataLst>
          </p:nvPr>
        </p:nvSpPr>
        <p:spPr>
          <a:xfrm>
            <a:off x="380365" y="3486785"/>
            <a:ext cx="2170430" cy="6515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封装方法</a:t>
            </a:r>
            <a:endParaRPr lang="en-US" b="1" dirty="0">
              <a:solidFill>
                <a:srgbClr val="4A90E2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0" name="Text 7"/>
          <p:cNvSpPr/>
          <p:nvPr>
            <p:custDataLst>
              <p:tags r:id="rId6"/>
            </p:custDataLst>
          </p:nvPr>
        </p:nvSpPr>
        <p:spPr>
          <a:xfrm>
            <a:off x="392982" y="4188861"/>
            <a:ext cx="2144829" cy="2042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将IP数据报封装到串行链路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1" name="Shape 8"/>
          <p:cNvSpPr/>
          <p:nvPr>
            <p:custDataLst>
              <p:tags r:id="rId7"/>
            </p:custDataLst>
          </p:nvPr>
        </p:nvSpPr>
        <p:spPr>
          <a:xfrm>
            <a:off x="2905177" y="2656840"/>
            <a:ext cx="2476767" cy="1940560"/>
          </a:xfrm>
          <a:custGeom>
            <a:avLst/>
            <a:gdLst/>
            <a:ahLst/>
            <a:cxnLst/>
            <a:rect l="l" t="t" r="r" b="b"/>
            <a:pathLst>
              <a:path w="2463800" h="1930400">
                <a:moveTo>
                  <a:pt x="101597" y="0"/>
                </a:moveTo>
                <a:lnTo>
                  <a:pt x="2362203" y="0"/>
                </a:lnTo>
                <a:cubicBezTo>
                  <a:pt x="2418313" y="0"/>
                  <a:pt x="2463800" y="45487"/>
                  <a:pt x="2463800" y="101597"/>
                </a:cubicBezTo>
                <a:lnTo>
                  <a:pt x="2463800" y="1828803"/>
                </a:lnTo>
                <a:cubicBezTo>
                  <a:pt x="2463800" y="1884913"/>
                  <a:pt x="2418313" y="1930400"/>
                  <a:pt x="23622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12" name="Shape 9"/>
          <p:cNvSpPr/>
          <p:nvPr>
            <p:custDataLst>
              <p:tags r:id="rId8"/>
            </p:custDataLst>
          </p:nvPr>
        </p:nvSpPr>
        <p:spPr>
          <a:xfrm>
            <a:off x="3733586" y="2861109"/>
            <a:ext cx="817078" cy="817078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13" name="Shape 10"/>
          <p:cNvSpPr/>
          <p:nvPr>
            <p:custDataLst>
              <p:tags r:id="rId9"/>
            </p:custDataLst>
          </p:nvPr>
        </p:nvSpPr>
        <p:spPr>
          <a:xfrm>
            <a:off x="3905938" y="3078146"/>
            <a:ext cx="478757" cy="383005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4" name="Text 11"/>
          <p:cNvSpPr/>
          <p:nvPr>
            <p:custDataLst>
              <p:tags r:id="rId10"/>
            </p:custDataLst>
          </p:nvPr>
        </p:nvSpPr>
        <p:spPr>
          <a:xfrm>
            <a:off x="3058160" y="3511550"/>
            <a:ext cx="2170430" cy="6267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LCP</a:t>
            </a:r>
            <a:endParaRPr lang="en-US" b="1" dirty="0">
              <a:solidFill>
                <a:srgbClr val="4A90E2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5" name="Text 12"/>
          <p:cNvSpPr/>
          <p:nvPr>
            <p:custDataLst>
              <p:tags r:id="rId11"/>
            </p:custDataLst>
          </p:nvPr>
        </p:nvSpPr>
        <p:spPr>
          <a:xfrm>
            <a:off x="3071146" y="4188861"/>
            <a:ext cx="2144829" cy="2042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链路控制协议，协商参数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21" name="Shape 13"/>
          <p:cNvSpPr/>
          <p:nvPr>
            <p:custDataLst>
              <p:tags r:id="rId12"/>
            </p:custDataLst>
          </p:nvPr>
        </p:nvSpPr>
        <p:spPr>
          <a:xfrm>
            <a:off x="1591732" y="4695825"/>
            <a:ext cx="2476767" cy="1940560"/>
          </a:xfrm>
          <a:custGeom>
            <a:avLst/>
            <a:gdLst/>
            <a:ahLst/>
            <a:cxnLst/>
            <a:rect l="l" t="t" r="r" b="b"/>
            <a:pathLst>
              <a:path w="2463800" h="1930400">
                <a:moveTo>
                  <a:pt x="101597" y="0"/>
                </a:moveTo>
                <a:lnTo>
                  <a:pt x="2362203" y="0"/>
                </a:lnTo>
                <a:cubicBezTo>
                  <a:pt x="2418313" y="0"/>
                  <a:pt x="2463800" y="45487"/>
                  <a:pt x="2463800" y="101597"/>
                </a:cubicBezTo>
                <a:lnTo>
                  <a:pt x="2463800" y="1828803"/>
                </a:lnTo>
                <a:cubicBezTo>
                  <a:pt x="2463800" y="1884913"/>
                  <a:pt x="2418313" y="1930400"/>
                  <a:pt x="23622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22" name="Shape 14"/>
          <p:cNvSpPr/>
          <p:nvPr>
            <p:custDataLst>
              <p:tags r:id="rId13"/>
            </p:custDataLst>
          </p:nvPr>
        </p:nvSpPr>
        <p:spPr>
          <a:xfrm>
            <a:off x="2421410" y="4903904"/>
            <a:ext cx="817078" cy="817078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DD8E6"/>
          </a:solidFill>
        </p:spPr>
        <p:txBody>
          <a:bodyPr/>
          <a:p>
            <a:endParaRPr lang="zh-CN" altLang="en-US"/>
          </a:p>
        </p:txBody>
      </p:sp>
      <p:sp>
        <p:nvSpPr>
          <p:cNvPr id="23" name="Shape 15"/>
          <p:cNvSpPr/>
          <p:nvPr>
            <p:custDataLst>
              <p:tags r:id="rId14"/>
            </p:custDataLst>
          </p:nvPr>
        </p:nvSpPr>
        <p:spPr>
          <a:xfrm>
            <a:off x="2627225" y="5121576"/>
            <a:ext cx="430881" cy="383005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184547" y="65484"/>
                </a:moveTo>
                <a:lnTo>
                  <a:pt x="244078" y="65484"/>
                </a:lnTo>
                <a:lnTo>
                  <a:pt x="244078" y="101203"/>
                </a:lnTo>
                <a:lnTo>
                  <a:pt x="184547" y="101203"/>
                </a:lnTo>
                <a:lnTo>
                  <a:pt x="184547" y="65484"/>
                </a:lnTo>
                <a:close/>
                <a:moveTo>
                  <a:pt x="178594" y="23812"/>
                </a:moveTo>
                <a:cubicBezTo>
                  <a:pt x="158874" y="23812"/>
                  <a:pt x="142875" y="39812"/>
                  <a:pt x="142875" y="59531"/>
                </a:cubicBezTo>
                <a:lnTo>
                  <a:pt x="142875" y="107156"/>
                </a:lnTo>
                <a:cubicBezTo>
                  <a:pt x="142875" y="126876"/>
                  <a:pt x="158874" y="142875"/>
                  <a:pt x="178594" y="142875"/>
                </a:cubicBezTo>
                <a:lnTo>
                  <a:pt x="190500" y="142875"/>
                </a:lnTo>
                <a:lnTo>
                  <a:pt x="190500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95250" y="214313"/>
                </a:lnTo>
                <a:lnTo>
                  <a:pt x="95250" y="238125"/>
                </a:lnTo>
                <a:lnTo>
                  <a:pt x="83344" y="238125"/>
                </a:lnTo>
                <a:cubicBezTo>
                  <a:pt x="63624" y="238125"/>
                  <a:pt x="47625" y="254124"/>
                  <a:pt x="47625" y="273844"/>
                </a:cubicBezTo>
                <a:lnTo>
                  <a:pt x="47625" y="321469"/>
                </a:lnTo>
                <a:cubicBezTo>
                  <a:pt x="47625" y="341188"/>
                  <a:pt x="63624" y="357188"/>
                  <a:pt x="83344" y="357188"/>
                </a:cubicBezTo>
                <a:lnTo>
                  <a:pt x="154781" y="357188"/>
                </a:lnTo>
                <a:cubicBezTo>
                  <a:pt x="174501" y="357188"/>
                  <a:pt x="190500" y="341188"/>
                  <a:pt x="190500" y="321469"/>
                </a:cubicBezTo>
                <a:lnTo>
                  <a:pt x="190500" y="273844"/>
                </a:lnTo>
                <a:cubicBezTo>
                  <a:pt x="190500" y="254124"/>
                  <a:pt x="174501" y="238125"/>
                  <a:pt x="154781" y="238125"/>
                </a:cubicBezTo>
                <a:lnTo>
                  <a:pt x="142875" y="238125"/>
                </a:lnTo>
                <a:lnTo>
                  <a:pt x="142875" y="214313"/>
                </a:lnTo>
                <a:lnTo>
                  <a:pt x="285750" y="214313"/>
                </a:lnTo>
                <a:lnTo>
                  <a:pt x="285750" y="238125"/>
                </a:lnTo>
                <a:lnTo>
                  <a:pt x="273844" y="238125"/>
                </a:lnTo>
                <a:cubicBezTo>
                  <a:pt x="254124" y="238125"/>
                  <a:pt x="238125" y="254124"/>
                  <a:pt x="238125" y="273844"/>
                </a:cubicBezTo>
                <a:lnTo>
                  <a:pt x="238125" y="321469"/>
                </a:lnTo>
                <a:cubicBezTo>
                  <a:pt x="238125" y="341188"/>
                  <a:pt x="254124" y="357188"/>
                  <a:pt x="273844" y="357188"/>
                </a:cubicBezTo>
                <a:lnTo>
                  <a:pt x="345281" y="357188"/>
                </a:lnTo>
                <a:cubicBezTo>
                  <a:pt x="365001" y="357188"/>
                  <a:pt x="381000" y="341188"/>
                  <a:pt x="381000" y="321469"/>
                </a:cubicBezTo>
                <a:lnTo>
                  <a:pt x="381000" y="273844"/>
                </a:lnTo>
                <a:cubicBezTo>
                  <a:pt x="381000" y="254124"/>
                  <a:pt x="365001" y="238125"/>
                  <a:pt x="345281" y="238125"/>
                </a:cubicBezTo>
                <a:lnTo>
                  <a:pt x="333375" y="238125"/>
                </a:lnTo>
                <a:lnTo>
                  <a:pt x="333375" y="214313"/>
                </a:lnTo>
                <a:lnTo>
                  <a:pt x="404813" y="214313"/>
                </a:lnTo>
                <a:cubicBezTo>
                  <a:pt x="417984" y="214313"/>
                  <a:pt x="428625" y="203671"/>
                  <a:pt x="428625" y="190500"/>
                </a:cubicBezTo>
                <a:cubicBezTo>
                  <a:pt x="428625" y="177329"/>
                  <a:pt x="417984" y="166688"/>
                  <a:pt x="404813" y="166688"/>
                </a:cubicBezTo>
                <a:lnTo>
                  <a:pt x="238125" y="166688"/>
                </a:lnTo>
                <a:lnTo>
                  <a:pt x="238125" y="142875"/>
                </a:lnTo>
                <a:lnTo>
                  <a:pt x="250031" y="142875"/>
                </a:lnTo>
                <a:cubicBezTo>
                  <a:pt x="269751" y="142875"/>
                  <a:pt x="285750" y="126876"/>
                  <a:pt x="285750" y="107156"/>
                </a:cubicBezTo>
                <a:lnTo>
                  <a:pt x="285750" y="59531"/>
                </a:lnTo>
                <a:cubicBezTo>
                  <a:pt x="285750" y="39812"/>
                  <a:pt x="269751" y="23812"/>
                  <a:pt x="250031" y="23812"/>
                </a:cubicBezTo>
                <a:lnTo>
                  <a:pt x="178594" y="23812"/>
                </a:lnTo>
                <a:close/>
                <a:moveTo>
                  <a:pt x="333375" y="279797"/>
                </a:moveTo>
                <a:lnTo>
                  <a:pt x="339328" y="279797"/>
                </a:lnTo>
                <a:lnTo>
                  <a:pt x="339328" y="315516"/>
                </a:lnTo>
                <a:lnTo>
                  <a:pt x="279797" y="315516"/>
                </a:lnTo>
                <a:lnTo>
                  <a:pt x="279797" y="279797"/>
                </a:lnTo>
                <a:lnTo>
                  <a:pt x="333375" y="279797"/>
                </a:lnTo>
                <a:close/>
                <a:moveTo>
                  <a:pt x="142875" y="279797"/>
                </a:moveTo>
                <a:lnTo>
                  <a:pt x="148828" y="279797"/>
                </a:lnTo>
                <a:lnTo>
                  <a:pt x="148828" y="315516"/>
                </a:lnTo>
                <a:lnTo>
                  <a:pt x="89297" y="315516"/>
                </a:lnTo>
                <a:lnTo>
                  <a:pt x="89297" y="279797"/>
                </a:lnTo>
                <a:lnTo>
                  <a:pt x="142875" y="279797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p>
            <a:endParaRPr lang="zh-CN" altLang="en-US"/>
          </a:p>
        </p:txBody>
      </p:sp>
      <p:sp>
        <p:nvSpPr>
          <p:cNvPr id="24" name="Text 16"/>
          <p:cNvSpPr/>
          <p:nvPr>
            <p:custDataLst>
              <p:tags r:id="rId15"/>
            </p:custDataLst>
          </p:nvPr>
        </p:nvSpPr>
        <p:spPr>
          <a:xfrm>
            <a:off x="1757680" y="5626100"/>
            <a:ext cx="2170430" cy="42799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NCP</a:t>
            </a:r>
            <a:endParaRPr lang="en-US" dirty="0"/>
          </a:p>
        </p:txBody>
      </p:sp>
      <p:sp>
        <p:nvSpPr>
          <p:cNvPr id="25" name="Text 17"/>
          <p:cNvSpPr/>
          <p:nvPr>
            <p:custDataLst>
              <p:tags r:id="rId16"/>
            </p:custDataLst>
          </p:nvPr>
        </p:nvSpPr>
        <p:spPr>
          <a:xfrm>
            <a:off x="1783101" y="6231656"/>
            <a:ext cx="2144829" cy="2042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网络控制协议，支持多协议</a:t>
            </a:r>
            <a:endParaRPr lang="en-US" dirty="0"/>
          </a:p>
        </p:txBody>
      </p:sp>
      <p:pic>
        <p:nvPicPr>
          <p:cNvPr id="26" name="图片 25" descr="微信图片_20251211210607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953125" y="359410"/>
            <a:ext cx="5869940" cy="60763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5" grpId="0"/>
      <p:bldP spid="5" grpId="1"/>
      <p:bldP spid="9" grpId="0"/>
      <p:bldP spid="9" grpId="1"/>
      <p:bldP spid="14" grpId="0"/>
      <p:bldP spid="14" grpId="1"/>
      <p:bldP spid="10" grpId="0"/>
      <p:bldP spid="10" grpId="1"/>
      <p:bldP spid="15" grpId="0"/>
      <p:bldP spid="15" grpId="1"/>
      <p:bldP spid="24" grpId="0"/>
      <p:bldP spid="24" grpId="1"/>
      <p:bldP spid="25" grpId="0"/>
      <p:bldP spid="25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655320"/>
            <a:ext cx="11874500" cy="22466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PPP的工作状态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838200" y="3835242"/>
            <a:ext cx="10515600" cy="50800"/>
          </a:xfrm>
          <a:custGeom>
            <a:avLst/>
            <a:gdLst/>
            <a:ahLst/>
            <a:cxnLst/>
            <a:rect l="l" t="t" r="r" b="b"/>
            <a:pathLst>
              <a:path w="10515600" h="50800">
                <a:moveTo>
                  <a:pt x="0" y="0"/>
                </a:moveTo>
                <a:lnTo>
                  <a:pt x="10515600" y="0"/>
                </a:lnTo>
                <a:lnTo>
                  <a:pt x="1051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ADD8E6"/>
          </a:solidFill>
        </p:spPr>
      </p:sp>
      <p:sp>
        <p:nvSpPr>
          <p:cNvPr id="5" name="Shape 2"/>
          <p:cNvSpPr/>
          <p:nvPr/>
        </p:nvSpPr>
        <p:spPr>
          <a:xfrm>
            <a:off x="863600" y="3403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4A90E2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12800" y="3403600"/>
            <a:ext cx="609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19100" y="4114800"/>
            <a:ext cx="1498600" cy="8496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链路静止</a:t>
            </a:r>
            <a:endParaRPr lang="en-US" sz="2400" b="1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2834640" y="3403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4A90E2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2783840" y="3403600"/>
            <a:ext cx="609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390140" y="4114800"/>
            <a:ext cx="1498600" cy="8274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链路建立</a:t>
            </a:r>
            <a:endParaRPr lang="en-US" sz="2400" dirty="0"/>
          </a:p>
        </p:txBody>
      </p:sp>
      <p:sp>
        <p:nvSpPr>
          <p:cNvPr id="11" name="Shape 8"/>
          <p:cNvSpPr/>
          <p:nvPr/>
        </p:nvSpPr>
        <p:spPr>
          <a:xfrm>
            <a:off x="4805680" y="3403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DD8E6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4754880" y="3406140"/>
            <a:ext cx="609600" cy="4908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361180" y="4019550"/>
            <a:ext cx="1498600" cy="9569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身份验证</a:t>
            </a:r>
            <a:endParaRPr lang="en-US" sz="2400" b="1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4367530" y="4499610"/>
            <a:ext cx="1485900" cy="7670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dirty="0">
                <a:solidFill>
                  <a:srgbClr val="6A728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(可选)</a:t>
            </a:r>
            <a:endParaRPr lang="en-US" sz="2000" dirty="0"/>
          </a:p>
        </p:txBody>
      </p:sp>
      <p:sp>
        <p:nvSpPr>
          <p:cNvPr id="15" name="Shape 12"/>
          <p:cNvSpPr/>
          <p:nvPr/>
        </p:nvSpPr>
        <p:spPr>
          <a:xfrm>
            <a:off x="6776720" y="3403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4A90E2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6725920" y="3403600"/>
            <a:ext cx="609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4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332220" y="4114800"/>
            <a:ext cx="1498600" cy="8280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网络层协议配置</a:t>
            </a:r>
            <a:endParaRPr lang="en-US" sz="2400" dirty="0"/>
          </a:p>
        </p:txBody>
      </p:sp>
      <p:sp>
        <p:nvSpPr>
          <p:cNvPr id="18" name="Shape 15"/>
          <p:cNvSpPr/>
          <p:nvPr/>
        </p:nvSpPr>
        <p:spPr>
          <a:xfrm>
            <a:off x="8747760" y="3403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7484DF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8696960" y="3403600"/>
            <a:ext cx="609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303260" y="4114800"/>
            <a:ext cx="1498600" cy="8731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链路打开</a:t>
            </a:r>
            <a:endParaRPr lang="en-US" sz="2400" dirty="0"/>
          </a:p>
        </p:txBody>
      </p:sp>
      <p:sp>
        <p:nvSpPr>
          <p:cNvPr id="21" name="Shape 18"/>
          <p:cNvSpPr/>
          <p:nvPr/>
        </p:nvSpPr>
        <p:spPr>
          <a:xfrm>
            <a:off x="10718800" y="3403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4A90E2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10668000" y="3403600"/>
            <a:ext cx="609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0274300" y="4114800"/>
            <a:ext cx="1498600" cy="9334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链路终止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7" grpId="0"/>
      <p:bldP spid="7" grpId="1"/>
      <p:bldP spid="10" grpId="0"/>
      <p:bldP spid="10" grpId="1"/>
      <p:bldP spid="14" grpId="0"/>
      <p:bldP spid="14" grpId="1"/>
      <p:bldP spid="13" grpId="0"/>
      <p:bldP spid="13" grpId="1"/>
      <p:bldP spid="17" grpId="0"/>
      <p:bldP spid="17" grpId="1"/>
      <p:bldP spid="20" grpId="0"/>
      <p:bldP spid="20" grpId="1"/>
      <p:bldP spid="23" grpId="0"/>
      <p:bldP spid="23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48920"/>
            <a:ext cx="11874500" cy="15138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PPP帧格式：逐字段拆解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254000" y="1801495"/>
            <a:ext cx="800100" cy="1399540"/>
          </a:xfrm>
          <a:custGeom>
            <a:avLst/>
            <a:gdLst/>
            <a:ahLst/>
            <a:cxnLst/>
            <a:rect l="l" t="t" r="r" b="b"/>
            <a:pathLst>
              <a:path w="800100" h="863600">
                <a:moveTo>
                  <a:pt x="50798" y="0"/>
                </a:moveTo>
                <a:lnTo>
                  <a:pt x="749302" y="0"/>
                </a:lnTo>
                <a:cubicBezTo>
                  <a:pt x="777357" y="0"/>
                  <a:pt x="800100" y="22743"/>
                  <a:pt x="800100" y="50798"/>
                </a:cubicBezTo>
                <a:lnTo>
                  <a:pt x="800100" y="812802"/>
                </a:lnTo>
                <a:cubicBezTo>
                  <a:pt x="800100" y="840857"/>
                  <a:pt x="777357" y="863600"/>
                  <a:pt x="749302" y="863600"/>
                </a:cubicBezTo>
                <a:lnTo>
                  <a:pt x="50798" y="863600"/>
                </a:lnTo>
                <a:cubicBezTo>
                  <a:pt x="22743" y="863600"/>
                  <a:pt x="0" y="840857"/>
                  <a:pt x="0" y="812802"/>
                </a:cubicBezTo>
                <a:lnTo>
                  <a:pt x="0" y="50798"/>
                </a:lnTo>
                <a:cubicBezTo>
                  <a:pt x="0" y="22762"/>
                  <a:pt x="22762" y="0"/>
                  <a:pt x="50798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5" name="Text 2"/>
          <p:cNvSpPr/>
          <p:nvPr/>
        </p:nvSpPr>
        <p:spPr>
          <a:xfrm>
            <a:off x="311150" y="1840865"/>
            <a:ext cx="685800" cy="5822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标志(F)</a:t>
            </a:r>
            <a:endParaRPr lang="en-US" b="1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17500" y="2423160"/>
            <a:ext cx="673100" cy="2895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1B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317500" y="2711450"/>
            <a:ext cx="673100" cy="4578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0x7E</a:t>
            </a:r>
            <a:endParaRPr lang="en-US" dirty="0"/>
          </a:p>
        </p:txBody>
      </p:sp>
      <p:sp>
        <p:nvSpPr>
          <p:cNvPr id="8" name="Shape 5"/>
          <p:cNvSpPr/>
          <p:nvPr/>
        </p:nvSpPr>
        <p:spPr>
          <a:xfrm>
            <a:off x="1101090" y="1801495"/>
            <a:ext cx="825500" cy="1366520"/>
          </a:xfrm>
          <a:custGeom>
            <a:avLst/>
            <a:gdLst/>
            <a:ahLst/>
            <a:cxnLst/>
            <a:rect l="l" t="t" r="r" b="b"/>
            <a:pathLst>
              <a:path w="825500" h="863600">
                <a:moveTo>
                  <a:pt x="50801" y="0"/>
                </a:moveTo>
                <a:lnTo>
                  <a:pt x="774699" y="0"/>
                </a:lnTo>
                <a:cubicBezTo>
                  <a:pt x="802755" y="0"/>
                  <a:pt x="825500" y="22745"/>
                  <a:pt x="825500" y="50801"/>
                </a:cubicBezTo>
                <a:lnTo>
                  <a:pt x="825500" y="812799"/>
                </a:lnTo>
                <a:cubicBezTo>
                  <a:pt x="825500" y="840855"/>
                  <a:pt x="802755" y="863600"/>
                  <a:pt x="774699" y="863600"/>
                </a:cubicBezTo>
                <a:lnTo>
                  <a:pt x="50801" y="863600"/>
                </a:lnTo>
                <a:cubicBezTo>
                  <a:pt x="22745" y="863600"/>
                  <a:pt x="0" y="840855"/>
                  <a:pt x="0" y="8127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9" name="Text 6"/>
          <p:cNvSpPr/>
          <p:nvPr/>
        </p:nvSpPr>
        <p:spPr>
          <a:xfrm>
            <a:off x="1158240" y="1870075"/>
            <a:ext cx="711200" cy="5530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地址(A)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164590" y="2423160"/>
            <a:ext cx="698500" cy="3282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1B</a:t>
            </a:r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1164590" y="2626360"/>
            <a:ext cx="698500" cy="5264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0xFF</a:t>
            </a:r>
            <a:endParaRPr lang="en-US" dirty="0"/>
          </a:p>
        </p:txBody>
      </p:sp>
      <p:sp>
        <p:nvSpPr>
          <p:cNvPr id="12" name="Shape 9"/>
          <p:cNvSpPr/>
          <p:nvPr/>
        </p:nvSpPr>
        <p:spPr>
          <a:xfrm>
            <a:off x="1983105" y="1801495"/>
            <a:ext cx="812800" cy="1367155"/>
          </a:xfrm>
          <a:custGeom>
            <a:avLst/>
            <a:gdLst/>
            <a:ahLst/>
            <a:cxnLst/>
            <a:rect l="l" t="t" r="r" b="b"/>
            <a:pathLst>
              <a:path w="812800" h="8636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812800"/>
                </a:lnTo>
                <a:cubicBezTo>
                  <a:pt x="812800" y="840837"/>
                  <a:pt x="790037" y="863600"/>
                  <a:pt x="762000" y="863600"/>
                </a:cubicBezTo>
                <a:lnTo>
                  <a:pt x="50800" y="863600"/>
                </a:lnTo>
                <a:cubicBezTo>
                  <a:pt x="22763" y="863600"/>
                  <a:pt x="0" y="840837"/>
                  <a:pt x="0" y="812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13" name="Text 10"/>
          <p:cNvSpPr/>
          <p:nvPr/>
        </p:nvSpPr>
        <p:spPr>
          <a:xfrm>
            <a:off x="2040255" y="1858010"/>
            <a:ext cx="695325" cy="565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控制(C</a:t>
            </a: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)</a:t>
            </a:r>
            <a:endParaRPr lang="en-US" b="1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046605" y="2423160"/>
            <a:ext cx="685800" cy="3282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1B</a:t>
            </a:r>
            <a:endParaRPr lang="en-US" dirty="0"/>
          </a:p>
        </p:txBody>
      </p:sp>
      <p:sp>
        <p:nvSpPr>
          <p:cNvPr id="15" name="Text 12"/>
          <p:cNvSpPr/>
          <p:nvPr/>
        </p:nvSpPr>
        <p:spPr>
          <a:xfrm>
            <a:off x="2046605" y="2626360"/>
            <a:ext cx="685800" cy="4921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0x03</a:t>
            </a:r>
            <a:endParaRPr lang="en-US" dirty="0"/>
          </a:p>
        </p:txBody>
      </p:sp>
      <p:sp>
        <p:nvSpPr>
          <p:cNvPr id="16" name="Shape 13"/>
          <p:cNvSpPr/>
          <p:nvPr/>
        </p:nvSpPr>
        <p:spPr>
          <a:xfrm>
            <a:off x="2851150" y="1812290"/>
            <a:ext cx="812800" cy="1329055"/>
          </a:xfrm>
          <a:custGeom>
            <a:avLst/>
            <a:gdLst/>
            <a:ahLst/>
            <a:cxnLst/>
            <a:rect l="l" t="t" r="r" b="b"/>
            <a:pathLst>
              <a:path w="812800" h="8636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812800"/>
                </a:lnTo>
                <a:cubicBezTo>
                  <a:pt x="812800" y="840837"/>
                  <a:pt x="790037" y="863600"/>
                  <a:pt x="762000" y="863600"/>
                </a:cubicBezTo>
                <a:lnTo>
                  <a:pt x="50800" y="863600"/>
                </a:lnTo>
                <a:cubicBezTo>
                  <a:pt x="22763" y="863600"/>
                  <a:pt x="0" y="840837"/>
                  <a:pt x="0" y="812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90E2"/>
          </a:solidFill>
        </p:spPr>
      </p:sp>
      <p:sp>
        <p:nvSpPr>
          <p:cNvPr id="17" name="Text 14"/>
          <p:cNvSpPr/>
          <p:nvPr/>
        </p:nvSpPr>
        <p:spPr>
          <a:xfrm>
            <a:off x="2908300" y="1812290"/>
            <a:ext cx="698500" cy="61087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协议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2914650" y="2270125"/>
            <a:ext cx="685800" cy="3562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2B</a:t>
            </a:r>
            <a:endParaRPr lang="en-US" dirty="0"/>
          </a:p>
        </p:txBody>
      </p:sp>
      <p:sp>
        <p:nvSpPr>
          <p:cNvPr id="19" name="Text 16"/>
          <p:cNvSpPr/>
          <p:nvPr/>
        </p:nvSpPr>
        <p:spPr>
          <a:xfrm>
            <a:off x="2914650" y="2626360"/>
            <a:ext cx="685800" cy="43307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标识类型</a:t>
            </a:r>
            <a:endParaRPr lang="en-US" dirty="0"/>
          </a:p>
        </p:txBody>
      </p:sp>
      <p:sp>
        <p:nvSpPr>
          <p:cNvPr id="20" name="Shape 17"/>
          <p:cNvSpPr/>
          <p:nvPr/>
        </p:nvSpPr>
        <p:spPr>
          <a:xfrm>
            <a:off x="3714750" y="1849120"/>
            <a:ext cx="6515100" cy="1247775"/>
          </a:xfrm>
          <a:custGeom>
            <a:avLst/>
            <a:gdLst/>
            <a:ahLst/>
            <a:cxnLst/>
            <a:rect l="l" t="t" r="r" b="b"/>
            <a:pathLst>
              <a:path w="6515100" h="863600">
                <a:moveTo>
                  <a:pt x="50797" y="0"/>
                </a:moveTo>
                <a:lnTo>
                  <a:pt x="6464303" y="0"/>
                </a:lnTo>
                <a:cubicBezTo>
                  <a:pt x="6492357" y="0"/>
                  <a:pt x="6515100" y="22743"/>
                  <a:pt x="6515100" y="50797"/>
                </a:cubicBezTo>
                <a:lnTo>
                  <a:pt x="6515100" y="812803"/>
                </a:lnTo>
                <a:cubicBezTo>
                  <a:pt x="6515100" y="840857"/>
                  <a:pt x="6492357" y="863600"/>
                  <a:pt x="6464303" y="863600"/>
                </a:cubicBezTo>
                <a:lnTo>
                  <a:pt x="50797" y="863600"/>
                </a:lnTo>
                <a:cubicBezTo>
                  <a:pt x="22743" y="863600"/>
                  <a:pt x="0" y="840857"/>
                  <a:pt x="0" y="8128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7484DF"/>
          </a:solidFill>
        </p:spPr>
      </p:sp>
      <p:sp>
        <p:nvSpPr>
          <p:cNvPr id="21" name="Text 18"/>
          <p:cNvSpPr/>
          <p:nvPr/>
        </p:nvSpPr>
        <p:spPr>
          <a:xfrm>
            <a:off x="3771900" y="1901190"/>
            <a:ext cx="6400800" cy="52197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信息</a:t>
            </a:r>
            <a:endParaRPr lang="en-US" sz="2000" b="1" dirty="0">
              <a:solidFill>
                <a:srgbClr val="FFFFF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778250" y="2423319"/>
            <a:ext cx="63881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≤1500B</a:t>
            </a:r>
            <a:endParaRPr lang="en-US" dirty="0"/>
          </a:p>
        </p:txBody>
      </p:sp>
      <p:sp>
        <p:nvSpPr>
          <p:cNvPr id="23" name="Text 20"/>
          <p:cNvSpPr/>
          <p:nvPr/>
        </p:nvSpPr>
        <p:spPr>
          <a:xfrm>
            <a:off x="3778250" y="2626360"/>
            <a:ext cx="6388100" cy="4495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上层数据</a:t>
            </a:r>
            <a:endParaRPr lang="en-US" dirty="0"/>
          </a:p>
        </p:txBody>
      </p:sp>
      <p:sp>
        <p:nvSpPr>
          <p:cNvPr id="24" name="Shape 21"/>
          <p:cNvSpPr/>
          <p:nvPr/>
        </p:nvSpPr>
        <p:spPr>
          <a:xfrm>
            <a:off x="10279380" y="1802130"/>
            <a:ext cx="812800" cy="1284605"/>
          </a:xfrm>
          <a:custGeom>
            <a:avLst/>
            <a:gdLst/>
            <a:ahLst/>
            <a:cxnLst/>
            <a:rect l="l" t="t" r="r" b="b"/>
            <a:pathLst>
              <a:path w="812800" h="8636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812800"/>
                </a:lnTo>
                <a:cubicBezTo>
                  <a:pt x="812800" y="840837"/>
                  <a:pt x="790037" y="863600"/>
                  <a:pt x="762000" y="863600"/>
                </a:cubicBezTo>
                <a:lnTo>
                  <a:pt x="50800" y="863600"/>
                </a:lnTo>
                <a:cubicBezTo>
                  <a:pt x="22763" y="863600"/>
                  <a:pt x="0" y="840837"/>
                  <a:pt x="0" y="812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25" name="Text 22"/>
          <p:cNvSpPr/>
          <p:nvPr/>
        </p:nvSpPr>
        <p:spPr>
          <a:xfrm>
            <a:off x="10336530" y="1751965"/>
            <a:ext cx="698500" cy="5181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FCS</a:t>
            </a:r>
            <a:endParaRPr lang="en-US" sz="2000" dirty="0"/>
          </a:p>
        </p:txBody>
      </p:sp>
      <p:sp>
        <p:nvSpPr>
          <p:cNvPr id="26" name="Text 23"/>
          <p:cNvSpPr/>
          <p:nvPr/>
        </p:nvSpPr>
        <p:spPr>
          <a:xfrm>
            <a:off x="10342880" y="2101850"/>
            <a:ext cx="685800" cy="53467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2/4B</a:t>
            </a:r>
            <a:endParaRPr lang="en-US" dirty="0"/>
          </a:p>
        </p:txBody>
      </p:sp>
      <p:sp>
        <p:nvSpPr>
          <p:cNvPr id="27" name="Text 24"/>
          <p:cNvSpPr/>
          <p:nvPr/>
        </p:nvSpPr>
        <p:spPr>
          <a:xfrm>
            <a:off x="10342880" y="2626360"/>
            <a:ext cx="685800" cy="2647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CRC校验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28" name="Shape 25"/>
          <p:cNvSpPr/>
          <p:nvPr/>
        </p:nvSpPr>
        <p:spPr>
          <a:xfrm>
            <a:off x="11141710" y="1836420"/>
            <a:ext cx="800100" cy="1205230"/>
          </a:xfrm>
          <a:custGeom>
            <a:avLst/>
            <a:gdLst/>
            <a:ahLst/>
            <a:cxnLst/>
            <a:rect l="l" t="t" r="r" b="b"/>
            <a:pathLst>
              <a:path w="800100" h="863600">
                <a:moveTo>
                  <a:pt x="50798" y="0"/>
                </a:moveTo>
                <a:lnTo>
                  <a:pt x="749302" y="0"/>
                </a:lnTo>
                <a:cubicBezTo>
                  <a:pt x="777357" y="0"/>
                  <a:pt x="800100" y="22743"/>
                  <a:pt x="800100" y="50798"/>
                </a:cubicBezTo>
                <a:lnTo>
                  <a:pt x="800100" y="812802"/>
                </a:lnTo>
                <a:cubicBezTo>
                  <a:pt x="800100" y="840857"/>
                  <a:pt x="777357" y="863600"/>
                  <a:pt x="749302" y="863600"/>
                </a:cubicBezTo>
                <a:lnTo>
                  <a:pt x="50798" y="863600"/>
                </a:lnTo>
                <a:cubicBezTo>
                  <a:pt x="22743" y="863600"/>
                  <a:pt x="0" y="840857"/>
                  <a:pt x="0" y="812802"/>
                </a:cubicBezTo>
                <a:lnTo>
                  <a:pt x="0" y="50798"/>
                </a:lnTo>
                <a:cubicBezTo>
                  <a:pt x="0" y="22762"/>
                  <a:pt x="22762" y="0"/>
                  <a:pt x="50798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29" name="Text 26"/>
          <p:cNvSpPr/>
          <p:nvPr/>
        </p:nvSpPr>
        <p:spPr>
          <a:xfrm>
            <a:off x="11198860" y="1843405"/>
            <a:ext cx="685800" cy="5797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标志(F)</a:t>
            </a:r>
            <a:endParaRPr lang="en-US" sz="2000" dirty="0"/>
          </a:p>
        </p:txBody>
      </p:sp>
      <p:sp>
        <p:nvSpPr>
          <p:cNvPr id="30" name="Text 27"/>
          <p:cNvSpPr/>
          <p:nvPr/>
        </p:nvSpPr>
        <p:spPr>
          <a:xfrm>
            <a:off x="11205210" y="2423160"/>
            <a:ext cx="673100" cy="2876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1B</a:t>
            </a:r>
            <a:endParaRPr lang="en-US" dirty="0"/>
          </a:p>
        </p:txBody>
      </p:sp>
      <p:sp>
        <p:nvSpPr>
          <p:cNvPr id="31" name="Text 28"/>
          <p:cNvSpPr/>
          <p:nvPr/>
        </p:nvSpPr>
        <p:spPr>
          <a:xfrm>
            <a:off x="11205210" y="2626360"/>
            <a:ext cx="673100" cy="4108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0x7E</a:t>
            </a:r>
            <a:endParaRPr lang="en-US" dirty="0"/>
          </a:p>
        </p:txBody>
      </p:sp>
      <p:graphicFrame>
        <p:nvGraphicFramePr>
          <p:cNvPr id="32" name="Table 0"/>
          <p:cNvGraphicFramePr>
            <a:graphicFrameLocks noGrp="1"/>
          </p:cNvGraphicFramePr>
          <p:nvPr/>
        </p:nvGraphicFramePr>
        <p:xfrm>
          <a:off x="254000" y="3235960"/>
          <a:ext cx="11684000" cy="3044825"/>
        </p:xfrm>
        <a:graphic>
          <a:graphicData uri="http://schemas.openxmlformats.org/drawingml/2006/table">
            <a:tbl>
              <a:tblPr/>
              <a:tblGrid>
                <a:gridCol w="2921000"/>
                <a:gridCol w="2921000"/>
                <a:gridCol w="5842000"/>
              </a:tblGrid>
              <a:tr h="584835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字段</a:t>
                      </a:r>
                      <a:endParaRPr lang="en-US" sz="1400" b="1" u="none" dirty="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pitchFamily="34" charset="-12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长度</a:t>
                      </a:r>
                      <a:endParaRPr lang="en-US" sz="1400" b="1" u="none" dirty="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pitchFamily="34" charset="-12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FFFFFF"/>
                          </a:solidFill>
                          <a:highlight>
                            <a:srgbClr val="000000"/>
                          </a:highlight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说明</a:t>
                      </a:r>
                      <a:endParaRPr lang="en-US" sz="1400" b="1" u="none" dirty="0">
                        <a:solidFill>
                          <a:srgbClr val="FFFFFF"/>
                        </a:solidFill>
                        <a:highlight>
                          <a:srgbClr val="000000"/>
                        </a:highlight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pitchFamily="34" charset="-12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14680"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标志 (F)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ADD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1B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ADD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帧的起始和结束标记，固定为0x7E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ADD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15315"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地址 (A)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ADD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1B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ADD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点对点链路无需寻址，固定为0xFF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ADD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14680"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协议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ADD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2B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ADD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标识信息部分承载的数据类型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ADD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15315"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信息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≤1500B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pitchFamily="34" charset="-120"/>
                        </a:rPr>
                        <a:t>承载的上层协议数据单元</a:t>
                      </a:r>
                      <a:endParaRPr lang="en-US" sz="1400" dirty="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" grpId="0"/>
      <p:bldP spid="5" grpId="1"/>
      <p:bldP spid="13" grpId="0"/>
      <p:bldP spid="13" grpId="1"/>
      <p:bldP spid="9" grpId="0"/>
      <p:bldP spid="9" grpId="1"/>
      <p:bldP spid="17" grpId="0"/>
      <p:bldP spid="17" grpId="1"/>
      <p:bldP spid="21" grpId="0"/>
      <p:bldP spid="21" grpId="1"/>
      <p:bldP spid="29" grpId="0"/>
      <p:bldP spid="29" grpId="1"/>
      <p:bldP spid="25" grpId="0"/>
      <p:bldP spid="25" grpId="1"/>
      <p:bldP spid="27" grpId="0"/>
      <p:bldP spid="27" grpId="1"/>
      <p:bldP spid="31" grpId="0"/>
      <p:bldP spid="31" grpId="1"/>
      <p:bldP spid="23" grpId="0"/>
      <p:bldP spid="23" grpId="1"/>
      <p:bldP spid="22" grpId="0"/>
      <p:bldP spid="22" grpId="1"/>
      <p:bldP spid="19" grpId="0"/>
      <p:bldP spid="19" grpId="1"/>
      <p:bldP spid="18" grpId="0"/>
      <p:bldP spid="18" grpId="1"/>
      <p:bldP spid="26" grpId="0"/>
      <p:bldP spid="26" grpId="1"/>
      <p:bldP spid="30" grpId="0"/>
      <p:bldP spid="30" grpId="1"/>
      <p:bldP spid="7" grpId="0"/>
      <p:bldP spid="7" grpId="1"/>
      <p:bldP spid="11" grpId="0"/>
      <p:bldP spid="11" grpId="1"/>
      <p:bldP spid="14" grpId="0"/>
      <p:bldP spid="14" grpId="1"/>
      <p:bldP spid="15" grpId="0"/>
      <p:bldP spid="15" grpId="1"/>
      <p:bldP spid="10" grpId="0"/>
      <p:bldP spid="10" grpId="1"/>
      <p:bldP spid="6" grpId="0"/>
      <p:bldP spid="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077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传统以太网与CSMA/CD</a:t>
            </a:r>
            <a:endParaRPr lang="en-US" sz="44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1" descr="https://kimi-web-img.moonshot.cn/img/thumbs.dreamstime.com/c914e8ddb8d2848be53edacae16678ff56cb196c.jpg"/>
          <p:cNvPicPr>
            <a:picLocks noChangeAspect="1"/>
          </p:cNvPicPr>
          <p:nvPr/>
        </p:nvPicPr>
        <p:blipFill>
          <a:blip r:embed="rId2"/>
          <a:srcRect l="21500" r="21500"/>
          <a:stretch>
            <a:fillRect/>
          </a:stretch>
        </p:blipFill>
        <p:spPr>
          <a:xfrm>
            <a:off x="1371600" y="2209800"/>
            <a:ext cx="2438400" cy="2438400"/>
          </a:xfrm>
          <a:prstGeom prst="roundRect">
            <a:avLst>
              <a:gd name="adj" fmla="val 50000"/>
            </a:avLst>
          </a:prstGeom>
        </p:spPr>
      </p:pic>
      <p:sp>
        <p:nvSpPr>
          <p:cNvPr id="5" name="Text 0"/>
          <p:cNvSpPr/>
          <p:nvPr/>
        </p:nvSpPr>
        <p:spPr>
          <a:xfrm>
            <a:off x="5334000" y="977265"/>
            <a:ext cx="6832600" cy="16135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zh-CN" alt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局域网的</a:t>
            </a: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概念</a:t>
            </a:r>
            <a:endParaRPr lang="en-US" sz="4800" b="1" dirty="0">
              <a:solidFill>
                <a:srgbClr val="4A90E2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6" name="Text 1"/>
          <p:cNvSpPr/>
          <p:nvPr/>
        </p:nvSpPr>
        <p:spPr>
          <a:xfrm>
            <a:off x="5382895" y="2407285"/>
            <a:ext cx="6656705" cy="26117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局域网（</a:t>
            </a:r>
            <a:r>
              <a:rPr lang="en-US" altLang="zh-CN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LAN</a:t>
            </a:r>
            <a:r>
              <a:rPr lang="zh-CN" alt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）是一种在</a:t>
            </a:r>
            <a:r>
              <a:rPr lang="zh-CN" altLang="en-US" sz="24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较小地理范围</a:t>
            </a: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内（如办公楼、校园）使用的计算机网络，通常由</a:t>
            </a: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</a:t>
            </a:r>
            <a:r>
              <a:rPr lang="zh-CN" altLang="en-US" sz="24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一组互联的计算机构成</a:t>
            </a: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，</a:t>
            </a:r>
            <a:r>
              <a:rPr lang="zh-CN" alt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具有</a:t>
            </a:r>
            <a:r>
              <a:rPr 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高数据传输率、低延迟、低误码率</a:t>
            </a:r>
            <a:r>
              <a:rPr 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的特点，采用</a:t>
            </a:r>
            <a:r>
              <a:rPr 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共享传输介质</a:t>
            </a:r>
            <a:r>
              <a:rPr 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进行通信。</a:t>
            </a:r>
            <a:endParaRPr lang="zh-CN" altLang="en-US" sz="24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93040"/>
            <a:ext cx="5727700" cy="18897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以太网诞生：总线拓扑的革命</a:t>
            </a:r>
            <a:endParaRPr lang="en-US" sz="4800" b="1" dirty="0">
              <a:solidFill>
                <a:srgbClr val="4A90E2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254000" y="1818640"/>
            <a:ext cx="5638800" cy="13817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诞生于1970年代的Xerox实验室，最初通过同轴电缆将多台计算机连接在一根总线上，形成“一人讲、众人听”的广播式网络。</a:t>
            </a:r>
            <a:endParaRPr lang="en-US" sz="24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5" name="Shape 2"/>
          <p:cNvSpPr/>
          <p:nvPr>
            <p:custDataLst>
              <p:tags r:id="rId2"/>
            </p:custDataLst>
          </p:nvPr>
        </p:nvSpPr>
        <p:spPr>
          <a:xfrm>
            <a:off x="254000" y="3454400"/>
            <a:ext cx="5537200" cy="833755"/>
          </a:xfrm>
          <a:custGeom>
            <a:avLst/>
            <a:gdLst/>
            <a:ahLst/>
            <a:cxnLst/>
            <a:rect l="l" t="t" r="r" b="b"/>
            <a:pathLst>
              <a:path w="5537200" h="508000">
                <a:moveTo>
                  <a:pt x="101600" y="0"/>
                </a:moveTo>
                <a:lnTo>
                  <a:pt x="5435600" y="0"/>
                </a:lnTo>
                <a:cubicBezTo>
                  <a:pt x="5491675" y="0"/>
                  <a:pt x="5537200" y="45525"/>
                  <a:pt x="5537200" y="101600"/>
                </a:cubicBezTo>
                <a:lnTo>
                  <a:pt x="5537200" y="406400"/>
                </a:lnTo>
                <a:cubicBezTo>
                  <a:pt x="5537200" y="462475"/>
                  <a:pt x="5491675" y="508000"/>
                  <a:pt x="54356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6" name="Shape 3"/>
          <p:cNvSpPr/>
          <p:nvPr>
            <p:custDataLst>
              <p:tags r:id="rId3"/>
            </p:custDataLst>
          </p:nvPr>
        </p:nvSpPr>
        <p:spPr>
          <a:xfrm>
            <a:off x="518160" y="3759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0" y="101600"/>
                </a:moveTo>
                <a:cubicBezTo>
                  <a:pt x="0" y="45525"/>
                  <a:pt x="45525" y="0"/>
                  <a:pt x="101600" y="0"/>
                </a:cubicBez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lose/>
                <a:moveTo>
                  <a:pt x="114300" y="38100"/>
                </a:moveTo>
                <a:cubicBezTo>
                  <a:pt x="114300" y="31091"/>
                  <a:pt x="108609" y="25400"/>
                  <a:pt x="101600" y="25400"/>
                </a:cubicBezTo>
                <a:cubicBezTo>
                  <a:pt x="94591" y="25400"/>
                  <a:pt x="88900" y="31091"/>
                  <a:pt x="88900" y="38100"/>
                </a:cubicBezTo>
                <a:cubicBezTo>
                  <a:pt x="88900" y="45109"/>
                  <a:pt x="94591" y="50800"/>
                  <a:pt x="101600" y="50800"/>
                </a:cubicBezTo>
                <a:cubicBezTo>
                  <a:pt x="108609" y="50800"/>
                  <a:pt x="114300" y="45109"/>
                  <a:pt x="114300" y="38100"/>
                </a:cubicBezTo>
                <a:close/>
                <a:moveTo>
                  <a:pt x="101600" y="165100"/>
                </a:moveTo>
                <a:cubicBezTo>
                  <a:pt x="115610" y="165100"/>
                  <a:pt x="127000" y="153710"/>
                  <a:pt x="127000" y="139700"/>
                </a:cubicBezTo>
                <a:cubicBezTo>
                  <a:pt x="127000" y="133271"/>
                  <a:pt x="124619" y="127357"/>
                  <a:pt x="120650" y="122912"/>
                </a:cubicBezTo>
                <a:lnTo>
                  <a:pt x="148233" y="67786"/>
                </a:lnTo>
                <a:cubicBezTo>
                  <a:pt x="150574" y="63063"/>
                  <a:pt x="148669" y="57348"/>
                  <a:pt x="143986" y="55007"/>
                </a:cubicBezTo>
                <a:cubicBezTo>
                  <a:pt x="139303" y="52665"/>
                  <a:pt x="133548" y="54570"/>
                  <a:pt x="131207" y="59253"/>
                </a:cubicBezTo>
                <a:lnTo>
                  <a:pt x="103624" y="114379"/>
                </a:lnTo>
                <a:cubicBezTo>
                  <a:pt x="102949" y="114340"/>
                  <a:pt x="102275" y="114300"/>
                  <a:pt x="101600" y="114300"/>
                </a:cubicBezTo>
                <a:cubicBezTo>
                  <a:pt x="87590" y="114300"/>
                  <a:pt x="76200" y="125690"/>
                  <a:pt x="76200" y="139700"/>
                </a:cubicBezTo>
                <a:cubicBezTo>
                  <a:pt x="76200" y="153710"/>
                  <a:pt x="87590" y="165100"/>
                  <a:pt x="101600" y="165100"/>
                </a:cubicBezTo>
                <a:close/>
                <a:moveTo>
                  <a:pt x="69850" y="57150"/>
                </a:moveTo>
                <a:cubicBezTo>
                  <a:pt x="69850" y="50141"/>
                  <a:pt x="64159" y="44450"/>
                  <a:pt x="57150" y="44450"/>
                </a:cubicBezTo>
                <a:cubicBezTo>
                  <a:pt x="50141" y="44450"/>
                  <a:pt x="44450" y="50141"/>
                  <a:pt x="44450" y="57150"/>
                </a:cubicBezTo>
                <a:cubicBezTo>
                  <a:pt x="44450" y="64159"/>
                  <a:pt x="50141" y="69850"/>
                  <a:pt x="57150" y="69850"/>
                </a:cubicBezTo>
                <a:cubicBezTo>
                  <a:pt x="64159" y="69850"/>
                  <a:pt x="69850" y="64159"/>
                  <a:pt x="69850" y="57150"/>
                </a:cubicBezTo>
                <a:close/>
                <a:moveTo>
                  <a:pt x="38100" y="114300"/>
                </a:moveTo>
                <a:cubicBezTo>
                  <a:pt x="45109" y="114300"/>
                  <a:pt x="50800" y="108609"/>
                  <a:pt x="50800" y="101600"/>
                </a:cubicBezTo>
                <a:cubicBezTo>
                  <a:pt x="50800" y="94591"/>
                  <a:pt x="45109" y="88900"/>
                  <a:pt x="38100" y="88900"/>
                </a:cubicBezTo>
                <a:cubicBezTo>
                  <a:pt x="31091" y="88900"/>
                  <a:pt x="25400" y="94591"/>
                  <a:pt x="25400" y="101600"/>
                </a:cubicBezTo>
                <a:cubicBezTo>
                  <a:pt x="25400" y="108609"/>
                  <a:pt x="31091" y="114300"/>
                  <a:pt x="38100" y="114300"/>
                </a:cubicBezTo>
                <a:close/>
                <a:moveTo>
                  <a:pt x="177800" y="101600"/>
                </a:moveTo>
                <a:cubicBezTo>
                  <a:pt x="177800" y="94591"/>
                  <a:pt x="172109" y="88900"/>
                  <a:pt x="165100" y="88900"/>
                </a:cubicBezTo>
                <a:cubicBezTo>
                  <a:pt x="158091" y="88900"/>
                  <a:pt x="152400" y="94591"/>
                  <a:pt x="152400" y="101600"/>
                </a:cubicBezTo>
                <a:cubicBezTo>
                  <a:pt x="152400" y="108609"/>
                  <a:pt x="158091" y="114300"/>
                  <a:pt x="165100" y="114300"/>
                </a:cubicBezTo>
                <a:cubicBezTo>
                  <a:pt x="172109" y="114300"/>
                  <a:pt x="177800" y="108609"/>
                  <a:pt x="177800" y="101600"/>
                </a:cubicBezTo>
                <a:close/>
              </a:path>
            </a:pathLst>
          </a:custGeom>
          <a:solidFill>
            <a:srgbClr val="4A90E2"/>
          </a:solidFill>
        </p:spPr>
      </p:sp>
      <p:sp>
        <p:nvSpPr>
          <p:cNvPr id="7" name="Text 4"/>
          <p:cNvSpPr/>
          <p:nvPr>
            <p:custDataLst>
              <p:tags r:id="rId4"/>
            </p:custDataLst>
          </p:nvPr>
        </p:nvSpPr>
        <p:spPr>
          <a:xfrm>
            <a:off x="863600" y="3505200"/>
            <a:ext cx="4711700" cy="7067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 Mbps 速率：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最初的标准，开启了局域网时代。</a:t>
            </a:r>
            <a:endParaRPr lang="en-US" dirty="0"/>
          </a:p>
        </p:txBody>
      </p:sp>
      <p:sp>
        <p:nvSpPr>
          <p:cNvPr id="8" name="Shape 5"/>
          <p:cNvSpPr/>
          <p:nvPr>
            <p:custDataLst>
              <p:tags r:id="rId5"/>
            </p:custDataLst>
          </p:nvPr>
        </p:nvSpPr>
        <p:spPr>
          <a:xfrm>
            <a:off x="254000" y="4502785"/>
            <a:ext cx="5537200" cy="779780"/>
          </a:xfrm>
          <a:custGeom>
            <a:avLst/>
            <a:gdLst/>
            <a:ahLst/>
            <a:cxnLst/>
            <a:rect l="l" t="t" r="r" b="b"/>
            <a:pathLst>
              <a:path w="5537200" h="508000">
                <a:moveTo>
                  <a:pt x="101600" y="0"/>
                </a:moveTo>
                <a:lnTo>
                  <a:pt x="5435600" y="0"/>
                </a:lnTo>
                <a:cubicBezTo>
                  <a:pt x="5491675" y="0"/>
                  <a:pt x="5537200" y="45525"/>
                  <a:pt x="5537200" y="101600"/>
                </a:cubicBezTo>
                <a:lnTo>
                  <a:pt x="5537200" y="406400"/>
                </a:lnTo>
                <a:cubicBezTo>
                  <a:pt x="5537200" y="462475"/>
                  <a:pt x="5491675" y="508000"/>
                  <a:pt x="54356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9" name="Shape 6"/>
          <p:cNvSpPr/>
          <p:nvPr>
            <p:custDataLst>
              <p:tags r:id="rId6"/>
            </p:custDataLst>
          </p:nvPr>
        </p:nvSpPr>
        <p:spPr>
          <a:xfrm>
            <a:off x="518160" y="468376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5400" y="38100"/>
                </a:moveTo>
                <a:cubicBezTo>
                  <a:pt x="25400" y="31075"/>
                  <a:pt x="31075" y="25400"/>
                  <a:pt x="38100" y="25400"/>
                </a:cubicBezTo>
                <a:lnTo>
                  <a:pt x="101600" y="25400"/>
                </a:lnTo>
                <a:cubicBezTo>
                  <a:pt x="108625" y="25400"/>
                  <a:pt x="114300" y="31075"/>
                  <a:pt x="114300" y="38100"/>
                </a:cubicBezTo>
                <a:lnTo>
                  <a:pt x="114300" y="152400"/>
                </a:lnTo>
                <a:lnTo>
                  <a:pt x="152400" y="152400"/>
                </a:lnTo>
                <a:lnTo>
                  <a:pt x="152400" y="101600"/>
                </a:lnTo>
                <a:cubicBezTo>
                  <a:pt x="152400" y="94575"/>
                  <a:pt x="158075" y="88900"/>
                  <a:pt x="165100" y="88900"/>
                </a:cubicBezTo>
                <a:lnTo>
                  <a:pt x="190500" y="88900"/>
                </a:lnTo>
                <a:cubicBezTo>
                  <a:pt x="197525" y="88900"/>
                  <a:pt x="203200" y="94575"/>
                  <a:pt x="203200" y="101600"/>
                </a:cubicBezTo>
                <a:cubicBezTo>
                  <a:pt x="203200" y="108625"/>
                  <a:pt x="197525" y="114300"/>
                  <a:pt x="190500" y="114300"/>
                </a:cubicBezTo>
                <a:lnTo>
                  <a:pt x="177800" y="114300"/>
                </a:lnTo>
                <a:lnTo>
                  <a:pt x="177800" y="165100"/>
                </a:lnTo>
                <a:cubicBezTo>
                  <a:pt x="177800" y="172125"/>
                  <a:pt x="172125" y="177800"/>
                  <a:pt x="165100" y="177800"/>
                </a:cubicBezTo>
                <a:lnTo>
                  <a:pt x="101600" y="177800"/>
                </a:lnTo>
                <a:cubicBezTo>
                  <a:pt x="94575" y="177800"/>
                  <a:pt x="88900" y="172125"/>
                  <a:pt x="88900" y="165100"/>
                </a:cubicBezTo>
                <a:lnTo>
                  <a:pt x="88900" y="50800"/>
                </a:lnTo>
                <a:lnTo>
                  <a:pt x="50800" y="50800"/>
                </a:lnTo>
                <a:lnTo>
                  <a:pt x="50800" y="101600"/>
                </a:lnTo>
                <a:cubicBezTo>
                  <a:pt x="50800" y="108625"/>
                  <a:pt x="45125" y="114300"/>
                  <a:pt x="38100" y="114300"/>
                </a:cubicBezTo>
                <a:lnTo>
                  <a:pt x="12700" y="114300"/>
                </a:lnTo>
                <a:cubicBezTo>
                  <a:pt x="5675" y="114300"/>
                  <a:pt x="0" y="108625"/>
                  <a:pt x="0" y="101600"/>
                </a:cubicBezTo>
                <a:cubicBezTo>
                  <a:pt x="0" y="94575"/>
                  <a:pt x="5675" y="88900"/>
                  <a:pt x="12700" y="88900"/>
                </a:cubicBezTo>
                <a:lnTo>
                  <a:pt x="25400" y="88900"/>
                </a:lnTo>
                <a:lnTo>
                  <a:pt x="25400" y="38100"/>
                </a:lnTo>
                <a:close/>
              </a:path>
            </a:pathLst>
          </a:custGeom>
          <a:solidFill>
            <a:srgbClr val="4A90E2"/>
          </a:solidFill>
        </p:spPr>
        <p:txBody>
          <a:bodyPr/>
          <a:p>
            <a:endParaRPr lang="zh-CN" altLang="en-US"/>
          </a:p>
        </p:txBody>
      </p:sp>
      <p:sp>
        <p:nvSpPr>
          <p:cNvPr id="10" name="Text 7"/>
          <p:cNvSpPr/>
          <p:nvPr>
            <p:custDataLst>
              <p:tags r:id="rId7"/>
            </p:custDataLst>
          </p:nvPr>
        </p:nvSpPr>
        <p:spPr>
          <a:xfrm>
            <a:off x="863600" y="4523105"/>
            <a:ext cx="4572000" cy="7289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曼彻斯特编码：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自带时钟同步，简化接收端设计。</a:t>
            </a:r>
            <a:endParaRPr lang="en-US" dirty="0"/>
          </a:p>
        </p:txBody>
      </p:sp>
      <p:sp>
        <p:nvSpPr>
          <p:cNvPr id="11" name="Shape 8"/>
          <p:cNvSpPr/>
          <p:nvPr>
            <p:custDataLst>
              <p:tags r:id="rId8"/>
            </p:custDataLst>
          </p:nvPr>
        </p:nvSpPr>
        <p:spPr>
          <a:xfrm>
            <a:off x="254000" y="5516880"/>
            <a:ext cx="5537200" cy="762000"/>
          </a:xfrm>
          <a:custGeom>
            <a:avLst/>
            <a:gdLst/>
            <a:ahLst/>
            <a:cxnLst/>
            <a:rect l="l" t="t" r="r" b="b"/>
            <a:pathLst>
              <a:path w="5537200" h="508000">
                <a:moveTo>
                  <a:pt x="101600" y="0"/>
                </a:moveTo>
                <a:lnTo>
                  <a:pt x="5435600" y="0"/>
                </a:lnTo>
                <a:cubicBezTo>
                  <a:pt x="5491675" y="0"/>
                  <a:pt x="5537200" y="45525"/>
                  <a:pt x="5537200" y="101600"/>
                </a:cubicBezTo>
                <a:lnTo>
                  <a:pt x="5537200" y="406400"/>
                </a:lnTo>
                <a:cubicBezTo>
                  <a:pt x="5537200" y="462475"/>
                  <a:pt x="5491675" y="508000"/>
                  <a:pt x="54356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12" name="Shape 9"/>
          <p:cNvSpPr/>
          <p:nvPr>
            <p:custDataLst>
              <p:tags r:id="rId9"/>
            </p:custDataLst>
          </p:nvPr>
        </p:nvSpPr>
        <p:spPr>
          <a:xfrm>
            <a:off x="518160" y="579056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0" y="31750"/>
                </a:moveTo>
                <a:cubicBezTo>
                  <a:pt x="0" y="21233"/>
                  <a:pt x="8533" y="12700"/>
                  <a:pt x="19050" y="12700"/>
                </a:cubicBezTo>
                <a:lnTo>
                  <a:pt x="57150" y="12700"/>
                </a:lnTo>
                <a:cubicBezTo>
                  <a:pt x="67667" y="12700"/>
                  <a:pt x="76200" y="21233"/>
                  <a:pt x="76200" y="31750"/>
                </a:cubicBezTo>
                <a:lnTo>
                  <a:pt x="76200" y="38100"/>
                </a:lnTo>
                <a:lnTo>
                  <a:pt x="127000" y="38100"/>
                </a:lnTo>
                <a:lnTo>
                  <a:pt x="127000" y="31750"/>
                </a:lnTo>
                <a:cubicBezTo>
                  <a:pt x="127000" y="21233"/>
                  <a:pt x="135533" y="12700"/>
                  <a:pt x="146050" y="12700"/>
                </a:cubicBezTo>
                <a:lnTo>
                  <a:pt x="184150" y="12700"/>
                </a:lnTo>
                <a:cubicBezTo>
                  <a:pt x="194667" y="12700"/>
                  <a:pt x="203200" y="21233"/>
                  <a:pt x="203200" y="31750"/>
                </a:cubicBezTo>
                <a:lnTo>
                  <a:pt x="203200" y="69850"/>
                </a:lnTo>
                <a:cubicBezTo>
                  <a:pt x="203200" y="80367"/>
                  <a:pt x="194667" y="88900"/>
                  <a:pt x="184150" y="88900"/>
                </a:cubicBezTo>
                <a:lnTo>
                  <a:pt x="146050" y="88900"/>
                </a:lnTo>
                <a:cubicBezTo>
                  <a:pt x="135533" y="88900"/>
                  <a:pt x="127000" y="80367"/>
                  <a:pt x="127000" y="69850"/>
                </a:cubicBezTo>
                <a:lnTo>
                  <a:pt x="127000" y="63500"/>
                </a:lnTo>
                <a:lnTo>
                  <a:pt x="76200" y="63500"/>
                </a:lnTo>
                <a:lnTo>
                  <a:pt x="76200" y="69850"/>
                </a:lnTo>
                <a:cubicBezTo>
                  <a:pt x="76200" y="72747"/>
                  <a:pt x="75525" y="75525"/>
                  <a:pt x="74374" y="77986"/>
                </a:cubicBezTo>
                <a:lnTo>
                  <a:pt x="101600" y="114300"/>
                </a:lnTo>
                <a:lnTo>
                  <a:pt x="133350" y="114300"/>
                </a:lnTo>
                <a:cubicBezTo>
                  <a:pt x="143867" y="114300"/>
                  <a:pt x="152400" y="122833"/>
                  <a:pt x="152400" y="133350"/>
                </a:cubicBezTo>
                <a:lnTo>
                  <a:pt x="152400" y="171450"/>
                </a:lnTo>
                <a:cubicBezTo>
                  <a:pt x="152400" y="181967"/>
                  <a:pt x="143867" y="190500"/>
                  <a:pt x="133350" y="190500"/>
                </a:cubicBezTo>
                <a:lnTo>
                  <a:pt x="95250" y="190500"/>
                </a:lnTo>
                <a:cubicBezTo>
                  <a:pt x="84733" y="190500"/>
                  <a:pt x="76200" y="181967"/>
                  <a:pt x="76200" y="171450"/>
                </a:cubicBezTo>
                <a:lnTo>
                  <a:pt x="76200" y="133350"/>
                </a:lnTo>
                <a:cubicBezTo>
                  <a:pt x="76200" y="130453"/>
                  <a:pt x="76875" y="127675"/>
                  <a:pt x="78026" y="125214"/>
                </a:cubicBezTo>
                <a:lnTo>
                  <a:pt x="50800" y="88900"/>
                </a:lnTo>
                <a:lnTo>
                  <a:pt x="19050" y="88900"/>
                </a:lnTo>
                <a:cubicBezTo>
                  <a:pt x="8533" y="88900"/>
                  <a:pt x="0" y="80367"/>
                  <a:pt x="0" y="69850"/>
                </a:cubicBezTo>
                <a:lnTo>
                  <a:pt x="0" y="31750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13" name="Text 10"/>
          <p:cNvSpPr/>
          <p:nvPr>
            <p:custDataLst>
              <p:tags r:id="rId10"/>
            </p:custDataLst>
          </p:nvPr>
        </p:nvSpPr>
        <p:spPr>
          <a:xfrm>
            <a:off x="863600" y="5516880"/>
            <a:ext cx="3962400" cy="7512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总线型拓扑：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所有站点共享同一传输介质。</a:t>
            </a:r>
            <a:endParaRPr lang="en-US" dirty="0"/>
          </a:p>
        </p:txBody>
      </p:sp>
      <p:pic>
        <p:nvPicPr>
          <p:cNvPr id="14" name="Image 1" descr="https://kimi-web-img.moonshot.cn/img/img95.699pic.com/4ac3938e01d47beca06bce585531e6bd31ea51fb.jpg"/>
          <p:cNvPicPr>
            <a:picLocks noChangeAspect="1"/>
          </p:cNvPicPr>
          <p:nvPr/>
        </p:nvPicPr>
        <p:blipFill>
          <a:blip r:embed="rId11"/>
          <a:srcRect t="13973" b="13973"/>
          <a:stretch>
            <a:fillRect/>
          </a:stretch>
        </p:blipFill>
        <p:spPr>
          <a:xfrm>
            <a:off x="6096000" y="254000"/>
            <a:ext cx="5842000" cy="6350000"/>
          </a:xfrm>
          <a:prstGeom prst="roundRect">
            <a:avLst>
              <a:gd name="adj" fmla="val 1739"/>
            </a:avLst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7" grpId="0"/>
      <p:bldP spid="7" grpId="1"/>
      <p:bldP spid="10" grpId="0"/>
      <p:bldP spid="10" grpId="1"/>
      <p:bldP spid="13" grpId="0"/>
      <p:bldP spid="13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410" y="412115"/>
            <a:ext cx="10700385" cy="14420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CSMA/CD：先听后讲，边讲边听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706755" y="2057400"/>
            <a:ext cx="1108773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载波监听多点接入/碰撞检测 (CSMA/CD) 是以太网解决共享介质冲突的核心协议。</a:t>
            </a:r>
            <a:endParaRPr lang="en-US" sz="2400" dirty="0"/>
          </a:p>
        </p:txBody>
      </p:sp>
      <p:sp>
        <p:nvSpPr>
          <p:cNvPr id="5" name="Shape 2"/>
          <p:cNvSpPr/>
          <p:nvPr>
            <p:custDataLst>
              <p:tags r:id="rId2"/>
            </p:custDataLst>
          </p:nvPr>
        </p:nvSpPr>
        <p:spPr>
          <a:xfrm>
            <a:off x="1591628" y="29718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6" name="Shape 3"/>
          <p:cNvSpPr/>
          <p:nvPr>
            <p:custDataLst>
              <p:tags r:id="rId3"/>
            </p:custDataLst>
          </p:nvPr>
        </p:nvSpPr>
        <p:spPr>
          <a:xfrm>
            <a:off x="1972627" y="3352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38971" y="268"/>
                </a:moveTo>
                <a:cubicBezTo>
                  <a:pt x="331024" y="1339"/>
                  <a:pt x="323612" y="5804"/>
                  <a:pt x="318968" y="12859"/>
                </a:cubicBezTo>
                <a:cubicBezTo>
                  <a:pt x="312896" y="22146"/>
                  <a:pt x="312718" y="34379"/>
                  <a:pt x="318611" y="43755"/>
                </a:cubicBezTo>
                <a:cubicBezTo>
                  <a:pt x="323612" y="51703"/>
                  <a:pt x="332452" y="55096"/>
                  <a:pt x="339864" y="60275"/>
                </a:cubicBezTo>
                <a:cubicBezTo>
                  <a:pt x="346561" y="64919"/>
                  <a:pt x="355580" y="72063"/>
                  <a:pt x="364599" y="81885"/>
                </a:cubicBezTo>
                <a:cubicBezTo>
                  <a:pt x="382459" y="101263"/>
                  <a:pt x="399871" y="130373"/>
                  <a:pt x="399871" y="171450"/>
                </a:cubicBezTo>
                <a:cubicBezTo>
                  <a:pt x="399871" y="187256"/>
                  <a:pt x="412641" y="200025"/>
                  <a:pt x="428446" y="200025"/>
                </a:cubicBezTo>
                <a:cubicBezTo>
                  <a:pt x="444252" y="200025"/>
                  <a:pt x="457021" y="187256"/>
                  <a:pt x="457021" y="171450"/>
                </a:cubicBezTo>
                <a:cubicBezTo>
                  <a:pt x="457021" y="112514"/>
                  <a:pt x="431572" y="70187"/>
                  <a:pt x="406569" y="43130"/>
                </a:cubicBezTo>
                <a:cubicBezTo>
                  <a:pt x="394156" y="29647"/>
                  <a:pt x="381744" y="19824"/>
                  <a:pt x="372368" y="13395"/>
                </a:cubicBezTo>
                <a:cubicBezTo>
                  <a:pt x="362545" y="6608"/>
                  <a:pt x="351383" y="-1429"/>
                  <a:pt x="338792" y="268"/>
                </a:cubicBezTo>
                <a:close/>
                <a:moveTo>
                  <a:pt x="214313" y="114300"/>
                </a:moveTo>
                <a:cubicBezTo>
                  <a:pt x="162877" y="114300"/>
                  <a:pt x="120461" y="153233"/>
                  <a:pt x="114925" y="203150"/>
                </a:cubicBezTo>
                <a:cubicBezTo>
                  <a:pt x="113228" y="218867"/>
                  <a:pt x="99030" y="230118"/>
                  <a:pt x="83403" y="228421"/>
                </a:cubicBezTo>
                <a:cubicBezTo>
                  <a:pt x="67776" y="226725"/>
                  <a:pt x="56436" y="212527"/>
                  <a:pt x="58132" y="196900"/>
                </a:cubicBezTo>
                <a:cubicBezTo>
                  <a:pt x="66794" y="118318"/>
                  <a:pt x="133410" y="57150"/>
                  <a:pt x="214313" y="57150"/>
                </a:cubicBezTo>
                <a:cubicBezTo>
                  <a:pt x="301109" y="57150"/>
                  <a:pt x="371475" y="127516"/>
                  <a:pt x="371475" y="214313"/>
                </a:cubicBezTo>
                <a:cubicBezTo>
                  <a:pt x="371475" y="255389"/>
                  <a:pt x="355669" y="292804"/>
                  <a:pt x="329863" y="320844"/>
                </a:cubicBezTo>
                <a:cubicBezTo>
                  <a:pt x="319147" y="332452"/>
                  <a:pt x="314325" y="342989"/>
                  <a:pt x="314325" y="351830"/>
                </a:cubicBezTo>
                <a:lnTo>
                  <a:pt x="314325" y="357277"/>
                </a:lnTo>
                <a:cubicBezTo>
                  <a:pt x="314325" y="412552"/>
                  <a:pt x="269587" y="457289"/>
                  <a:pt x="214313" y="457289"/>
                </a:cubicBezTo>
                <a:cubicBezTo>
                  <a:pt x="198507" y="457289"/>
                  <a:pt x="185738" y="444520"/>
                  <a:pt x="185738" y="428714"/>
                </a:cubicBezTo>
                <a:cubicBezTo>
                  <a:pt x="185738" y="412909"/>
                  <a:pt x="198507" y="400139"/>
                  <a:pt x="214313" y="400139"/>
                </a:cubicBezTo>
                <a:cubicBezTo>
                  <a:pt x="237976" y="400139"/>
                  <a:pt x="257175" y="380940"/>
                  <a:pt x="257175" y="357277"/>
                </a:cubicBezTo>
                <a:lnTo>
                  <a:pt x="257175" y="351830"/>
                </a:lnTo>
                <a:cubicBezTo>
                  <a:pt x="257175" y="322451"/>
                  <a:pt x="272713" y="298609"/>
                  <a:pt x="287893" y="282178"/>
                </a:cubicBezTo>
                <a:cubicBezTo>
                  <a:pt x="304324" y="264319"/>
                  <a:pt x="314325" y="240566"/>
                  <a:pt x="314325" y="214402"/>
                </a:cubicBezTo>
                <a:cubicBezTo>
                  <a:pt x="314325" y="159127"/>
                  <a:pt x="269587" y="114389"/>
                  <a:pt x="214313" y="114389"/>
                </a:cubicBezTo>
                <a:close/>
                <a:moveTo>
                  <a:pt x="0" y="428625"/>
                </a:moveTo>
                <a:cubicBezTo>
                  <a:pt x="0" y="412854"/>
                  <a:pt x="12804" y="400050"/>
                  <a:pt x="28575" y="400050"/>
                </a:cubicBezTo>
                <a:cubicBezTo>
                  <a:pt x="44346" y="400050"/>
                  <a:pt x="57150" y="412854"/>
                  <a:pt x="57150" y="428625"/>
                </a:cubicBezTo>
                <a:cubicBezTo>
                  <a:pt x="57150" y="444396"/>
                  <a:pt x="44346" y="457200"/>
                  <a:pt x="28575" y="457200"/>
                </a:cubicBezTo>
                <a:cubicBezTo>
                  <a:pt x="12804" y="457200"/>
                  <a:pt x="0" y="444396"/>
                  <a:pt x="0" y="428625"/>
                </a:cubicBezTo>
                <a:close/>
                <a:moveTo>
                  <a:pt x="142875" y="342900"/>
                </a:moveTo>
                <a:cubicBezTo>
                  <a:pt x="158646" y="342900"/>
                  <a:pt x="171450" y="330096"/>
                  <a:pt x="171450" y="314325"/>
                </a:cubicBezTo>
                <a:cubicBezTo>
                  <a:pt x="171450" y="298554"/>
                  <a:pt x="158646" y="285750"/>
                  <a:pt x="142875" y="285750"/>
                </a:cubicBezTo>
                <a:cubicBezTo>
                  <a:pt x="127104" y="285750"/>
                  <a:pt x="114300" y="298554"/>
                  <a:pt x="114300" y="314325"/>
                </a:cubicBezTo>
                <a:cubicBezTo>
                  <a:pt x="114300" y="330096"/>
                  <a:pt x="127104" y="342900"/>
                  <a:pt x="142875" y="342900"/>
                </a:cubicBezTo>
                <a:close/>
                <a:moveTo>
                  <a:pt x="77331" y="322719"/>
                </a:moveTo>
                <a:cubicBezTo>
                  <a:pt x="66169" y="311557"/>
                  <a:pt x="48042" y="311557"/>
                  <a:pt x="36880" y="322719"/>
                </a:cubicBezTo>
                <a:cubicBezTo>
                  <a:pt x="25717" y="333881"/>
                  <a:pt x="25717" y="352008"/>
                  <a:pt x="36880" y="363170"/>
                </a:cubicBezTo>
                <a:lnTo>
                  <a:pt x="94030" y="420320"/>
                </a:lnTo>
                <a:cubicBezTo>
                  <a:pt x="105192" y="431483"/>
                  <a:pt x="123319" y="431483"/>
                  <a:pt x="134481" y="420320"/>
                </a:cubicBezTo>
                <a:cubicBezTo>
                  <a:pt x="145643" y="409158"/>
                  <a:pt x="145643" y="391031"/>
                  <a:pt x="134481" y="379869"/>
                </a:cubicBezTo>
                <a:lnTo>
                  <a:pt x="77331" y="322719"/>
                </a:lnTo>
                <a:close/>
                <a:moveTo>
                  <a:pt x="214313" y="185738"/>
                </a:moveTo>
                <a:cubicBezTo>
                  <a:pt x="198507" y="185738"/>
                  <a:pt x="185738" y="198507"/>
                  <a:pt x="185738" y="214313"/>
                </a:cubicBezTo>
                <a:cubicBezTo>
                  <a:pt x="185738" y="226189"/>
                  <a:pt x="176183" y="235744"/>
                  <a:pt x="164306" y="235744"/>
                </a:cubicBezTo>
                <a:cubicBezTo>
                  <a:pt x="152430" y="235744"/>
                  <a:pt x="142875" y="226189"/>
                  <a:pt x="142875" y="214313"/>
                </a:cubicBezTo>
                <a:cubicBezTo>
                  <a:pt x="142875" y="174843"/>
                  <a:pt x="174843" y="142875"/>
                  <a:pt x="214313" y="142875"/>
                </a:cubicBezTo>
                <a:cubicBezTo>
                  <a:pt x="253782" y="142875"/>
                  <a:pt x="285750" y="174843"/>
                  <a:pt x="285750" y="214313"/>
                </a:cubicBezTo>
                <a:cubicBezTo>
                  <a:pt x="285750" y="226189"/>
                  <a:pt x="276195" y="235744"/>
                  <a:pt x="264319" y="235744"/>
                </a:cubicBezTo>
                <a:cubicBezTo>
                  <a:pt x="252442" y="235744"/>
                  <a:pt x="242888" y="226189"/>
                  <a:pt x="242888" y="214313"/>
                </a:cubicBezTo>
                <a:cubicBezTo>
                  <a:pt x="242888" y="198507"/>
                  <a:pt x="230118" y="185738"/>
                  <a:pt x="214313" y="18573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Text 4"/>
          <p:cNvSpPr/>
          <p:nvPr>
            <p:custDataLst>
              <p:tags r:id="rId4"/>
            </p:custDataLst>
          </p:nvPr>
        </p:nvSpPr>
        <p:spPr>
          <a:xfrm>
            <a:off x="400050" y="4343400"/>
            <a:ext cx="360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1. 载波监听</a:t>
            </a:r>
            <a:endParaRPr lang="en-US" sz="2400" dirty="0"/>
          </a:p>
        </p:txBody>
      </p:sp>
      <p:sp>
        <p:nvSpPr>
          <p:cNvPr id="8" name="Text 5"/>
          <p:cNvSpPr/>
          <p:nvPr>
            <p:custDataLst>
              <p:tags r:id="rId5"/>
            </p:custDataLst>
          </p:nvPr>
        </p:nvSpPr>
        <p:spPr>
          <a:xfrm>
            <a:off x="412750" y="4749800"/>
            <a:ext cx="3581400" cy="10356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发送前先“听”信道，若忙则等待，若闲则发送。</a:t>
            </a:r>
            <a:endParaRPr lang="en-US" sz="2000" dirty="0"/>
          </a:p>
        </p:txBody>
      </p:sp>
      <p:sp>
        <p:nvSpPr>
          <p:cNvPr id="9" name="Shape 6"/>
          <p:cNvSpPr/>
          <p:nvPr>
            <p:custDataLst>
              <p:tags r:id="rId6"/>
            </p:custDataLst>
          </p:nvPr>
        </p:nvSpPr>
        <p:spPr>
          <a:xfrm>
            <a:off x="5486241" y="29718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10" name="Shape 7"/>
          <p:cNvSpPr/>
          <p:nvPr>
            <p:custDataLst>
              <p:tags r:id="rId7"/>
            </p:custDataLst>
          </p:nvPr>
        </p:nvSpPr>
        <p:spPr>
          <a:xfrm>
            <a:off x="5810091" y="3352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285750" y="14288"/>
                </a:moveTo>
                <a:cubicBezTo>
                  <a:pt x="337006" y="14288"/>
                  <a:pt x="378619" y="55901"/>
                  <a:pt x="378619" y="107156"/>
                </a:cubicBezTo>
                <a:cubicBezTo>
                  <a:pt x="378619" y="158412"/>
                  <a:pt x="337006" y="200025"/>
                  <a:pt x="285750" y="200025"/>
                </a:cubicBezTo>
                <a:cubicBezTo>
                  <a:pt x="234494" y="200025"/>
                  <a:pt x="192881" y="158412"/>
                  <a:pt x="192881" y="107156"/>
                </a:cubicBezTo>
                <a:cubicBezTo>
                  <a:pt x="192881" y="55901"/>
                  <a:pt x="234494" y="14288"/>
                  <a:pt x="285750" y="14288"/>
                </a:cubicBezTo>
                <a:close/>
                <a:moveTo>
                  <a:pt x="85725" y="78581"/>
                </a:moveTo>
                <a:cubicBezTo>
                  <a:pt x="121210" y="78581"/>
                  <a:pt x="150019" y="107390"/>
                  <a:pt x="150019" y="142875"/>
                </a:cubicBezTo>
                <a:cubicBezTo>
                  <a:pt x="150019" y="178360"/>
                  <a:pt x="121210" y="207169"/>
                  <a:pt x="85725" y="207169"/>
                </a:cubicBezTo>
                <a:cubicBezTo>
                  <a:pt x="50240" y="207169"/>
                  <a:pt x="21431" y="178360"/>
                  <a:pt x="21431" y="142875"/>
                </a:cubicBezTo>
                <a:cubicBezTo>
                  <a:pt x="21431" y="107390"/>
                  <a:pt x="50240" y="78581"/>
                  <a:pt x="85725" y="78581"/>
                </a:cubicBezTo>
                <a:close/>
                <a:moveTo>
                  <a:pt x="0" y="371475"/>
                </a:moveTo>
                <a:cubicBezTo>
                  <a:pt x="0" y="308342"/>
                  <a:pt x="51167" y="257175"/>
                  <a:pt x="114300" y="257175"/>
                </a:cubicBezTo>
                <a:cubicBezTo>
                  <a:pt x="125730" y="257175"/>
                  <a:pt x="136803" y="258872"/>
                  <a:pt x="147251" y="261997"/>
                </a:cubicBezTo>
                <a:cubicBezTo>
                  <a:pt x="117872" y="294858"/>
                  <a:pt x="100013" y="338257"/>
                  <a:pt x="100013" y="385763"/>
                </a:cubicBezTo>
                <a:lnTo>
                  <a:pt x="100013" y="400050"/>
                </a:lnTo>
                <a:cubicBezTo>
                  <a:pt x="100013" y="410230"/>
                  <a:pt x="102156" y="419874"/>
                  <a:pt x="105995" y="428625"/>
                </a:cubicBezTo>
                <a:lnTo>
                  <a:pt x="28575" y="428625"/>
                </a:lnTo>
                <a:cubicBezTo>
                  <a:pt x="12769" y="428625"/>
                  <a:pt x="0" y="415856"/>
                  <a:pt x="0" y="400050"/>
                </a:cubicBezTo>
                <a:lnTo>
                  <a:pt x="0" y="371475"/>
                </a:lnTo>
                <a:close/>
                <a:moveTo>
                  <a:pt x="465505" y="428625"/>
                </a:moveTo>
                <a:cubicBezTo>
                  <a:pt x="469344" y="419874"/>
                  <a:pt x="471488" y="410230"/>
                  <a:pt x="471488" y="400050"/>
                </a:cubicBezTo>
                <a:lnTo>
                  <a:pt x="471488" y="385763"/>
                </a:lnTo>
                <a:cubicBezTo>
                  <a:pt x="471488" y="338257"/>
                  <a:pt x="453628" y="294858"/>
                  <a:pt x="424249" y="261997"/>
                </a:cubicBezTo>
                <a:cubicBezTo>
                  <a:pt x="434697" y="258872"/>
                  <a:pt x="445770" y="257175"/>
                  <a:pt x="457200" y="257175"/>
                </a:cubicBezTo>
                <a:cubicBezTo>
                  <a:pt x="520333" y="257175"/>
                  <a:pt x="571500" y="308342"/>
                  <a:pt x="571500" y="371475"/>
                </a:cubicBezTo>
                <a:lnTo>
                  <a:pt x="571500" y="400050"/>
                </a:lnTo>
                <a:cubicBezTo>
                  <a:pt x="571500" y="415856"/>
                  <a:pt x="558731" y="428625"/>
                  <a:pt x="542925" y="428625"/>
                </a:cubicBezTo>
                <a:lnTo>
                  <a:pt x="465505" y="428625"/>
                </a:lnTo>
                <a:close/>
                <a:moveTo>
                  <a:pt x="421481" y="142875"/>
                </a:moveTo>
                <a:cubicBezTo>
                  <a:pt x="421481" y="107390"/>
                  <a:pt x="450290" y="78581"/>
                  <a:pt x="485775" y="78581"/>
                </a:cubicBezTo>
                <a:cubicBezTo>
                  <a:pt x="521260" y="78581"/>
                  <a:pt x="550069" y="107390"/>
                  <a:pt x="550069" y="142875"/>
                </a:cubicBezTo>
                <a:cubicBezTo>
                  <a:pt x="550069" y="178360"/>
                  <a:pt x="521260" y="207169"/>
                  <a:pt x="485775" y="207169"/>
                </a:cubicBezTo>
                <a:cubicBezTo>
                  <a:pt x="450290" y="207169"/>
                  <a:pt x="421481" y="178360"/>
                  <a:pt x="421481" y="142875"/>
                </a:cubicBezTo>
                <a:close/>
                <a:moveTo>
                  <a:pt x="142875" y="385763"/>
                </a:moveTo>
                <a:cubicBezTo>
                  <a:pt x="142875" y="306824"/>
                  <a:pt x="206812" y="242888"/>
                  <a:pt x="285750" y="242888"/>
                </a:cubicBezTo>
                <a:cubicBezTo>
                  <a:pt x="364688" y="242888"/>
                  <a:pt x="428625" y="306824"/>
                  <a:pt x="428625" y="385763"/>
                </a:cubicBezTo>
                <a:lnTo>
                  <a:pt x="428625" y="400050"/>
                </a:lnTo>
                <a:cubicBezTo>
                  <a:pt x="428625" y="415856"/>
                  <a:pt x="415856" y="428625"/>
                  <a:pt x="400050" y="428625"/>
                </a:cubicBezTo>
                <a:lnTo>
                  <a:pt x="171450" y="428625"/>
                </a:lnTo>
                <a:cubicBezTo>
                  <a:pt x="155644" y="428625"/>
                  <a:pt x="142875" y="415856"/>
                  <a:pt x="142875" y="400050"/>
                </a:cubicBezTo>
                <a:lnTo>
                  <a:pt x="142875" y="385763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1" name="Text 8"/>
          <p:cNvSpPr/>
          <p:nvPr>
            <p:custDataLst>
              <p:tags r:id="rId8"/>
            </p:custDataLst>
          </p:nvPr>
        </p:nvSpPr>
        <p:spPr>
          <a:xfrm>
            <a:off x="4294664" y="4343400"/>
            <a:ext cx="360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2. 多点接入</a:t>
            </a:r>
            <a:endParaRPr lang="en-US" sz="2400" dirty="0"/>
          </a:p>
        </p:txBody>
      </p:sp>
      <p:sp>
        <p:nvSpPr>
          <p:cNvPr id="12" name="Text 9"/>
          <p:cNvSpPr/>
          <p:nvPr>
            <p:custDataLst>
              <p:tags r:id="rId9"/>
            </p:custDataLst>
          </p:nvPr>
        </p:nvSpPr>
        <p:spPr>
          <a:xfrm>
            <a:off x="4307205" y="4749800"/>
            <a:ext cx="3581400" cy="10356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多个站点连接在同一总线上，都可尝试发送数据。</a:t>
            </a:r>
            <a:endParaRPr lang="en-US" sz="2000" dirty="0"/>
          </a:p>
        </p:txBody>
      </p:sp>
      <p:sp>
        <p:nvSpPr>
          <p:cNvPr id="13" name="Shape 10"/>
          <p:cNvSpPr/>
          <p:nvPr>
            <p:custDataLst>
              <p:tags r:id="rId10"/>
            </p:custDataLst>
          </p:nvPr>
        </p:nvSpPr>
        <p:spPr>
          <a:xfrm>
            <a:off x="9380855" y="29718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14" name="Shape 11"/>
          <p:cNvSpPr/>
          <p:nvPr>
            <p:custDataLst>
              <p:tags r:id="rId11"/>
            </p:custDataLst>
          </p:nvPr>
        </p:nvSpPr>
        <p:spPr>
          <a:xfrm>
            <a:off x="9704705" y="3352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207169" y="14377"/>
                </a:moveTo>
                <a:lnTo>
                  <a:pt x="207169" y="-28486"/>
                </a:lnTo>
                <a:cubicBezTo>
                  <a:pt x="207169" y="-40362"/>
                  <a:pt x="197614" y="-49917"/>
                  <a:pt x="185738" y="-49917"/>
                </a:cubicBezTo>
                <a:cubicBezTo>
                  <a:pt x="173861" y="-49917"/>
                  <a:pt x="164306" y="-40362"/>
                  <a:pt x="164306" y="-28486"/>
                </a:cubicBezTo>
                <a:lnTo>
                  <a:pt x="164306" y="14377"/>
                </a:lnTo>
                <a:cubicBezTo>
                  <a:pt x="164306" y="26253"/>
                  <a:pt x="173861" y="35808"/>
                  <a:pt x="185738" y="35808"/>
                </a:cubicBezTo>
                <a:cubicBezTo>
                  <a:pt x="197614" y="35808"/>
                  <a:pt x="207169" y="26253"/>
                  <a:pt x="207169" y="14377"/>
                </a:cubicBezTo>
                <a:close/>
                <a:moveTo>
                  <a:pt x="28575" y="150108"/>
                </a:moveTo>
                <a:lnTo>
                  <a:pt x="71438" y="150108"/>
                </a:lnTo>
                <a:cubicBezTo>
                  <a:pt x="83314" y="150108"/>
                  <a:pt x="92869" y="140553"/>
                  <a:pt x="92869" y="128677"/>
                </a:cubicBezTo>
                <a:cubicBezTo>
                  <a:pt x="92869" y="116800"/>
                  <a:pt x="83314" y="107246"/>
                  <a:pt x="71438" y="107246"/>
                </a:cubicBezTo>
                <a:lnTo>
                  <a:pt x="28575" y="107246"/>
                </a:lnTo>
                <a:cubicBezTo>
                  <a:pt x="16699" y="107246"/>
                  <a:pt x="7144" y="116800"/>
                  <a:pt x="7144" y="128677"/>
                </a:cubicBezTo>
                <a:cubicBezTo>
                  <a:pt x="7144" y="140553"/>
                  <a:pt x="16699" y="150108"/>
                  <a:pt x="28575" y="150108"/>
                </a:cubicBezTo>
                <a:close/>
                <a:moveTo>
                  <a:pt x="251371" y="63044"/>
                </a:moveTo>
                <a:cubicBezTo>
                  <a:pt x="259765" y="71438"/>
                  <a:pt x="273338" y="71438"/>
                  <a:pt x="281642" y="63044"/>
                </a:cubicBezTo>
                <a:lnTo>
                  <a:pt x="311914" y="32772"/>
                </a:lnTo>
                <a:cubicBezTo>
                  <a:pt x="320308" y="24378"/>
                  <a:pt x="320308" y="10805"/>
                  <a:pt x="311914" y="2500"/>
                </a:cubicBezTo>
                <a:cubicBezTo>
                  <a:pt x="303520" y="-5804"/>
                  <a:pt x="289947" y="-5894"/>
                  <a:pt x="281642" y="2500"/>
                </a:cubicBezTo>
                <a:lnTo>
                  <a:pt x="251371" y="32683"/>
                </a:lnTo>
                <a:cubicBezTo>
                  <a:pt x="242977" y="41077"/>
                  <a:pt x="242977" y="54650"/>
                  <a:pt x="251371" y="62954"/>
                </a:cubicBezTo>
                <a:close/>
                <a:moveTo>
                  <a:pt x="89743" y="255032"/>
                </a:moveTo>
                <a:lnTo>
                  <a:pt x="120015" y="224760"/>
                </a:lnTo>
                <a:cubicBezTo>
                  <a:pt x="128409" y="216366"/>
                  <a:pt x="128409" y="202793"/>
                  <a:pt x="120015" y="194489"/>
                </a:cubicBezTo>
                <a:cubicBezTo>
                  <a:pt x="111621" y="186184"/>
                  <a:pt x="98048" y="186095"/>
                  <a:pt x="89743" y="194489"/>
                </a:cubicBezTo>
                <a:lnTo>
                  <a:pt x="59472" y="224671"/>
                </a:lnTo>
                <a:cubicBezTo>
                  <a:pt x="51078" y="233065"/>
                  <a:pt x="51078" y="246638"/>
                  <a:pt x="59472" y="254943"/>
                </a:cubicBezTo>
                <a:cubicBezTo>
                  <a:pt x="67866" y="263247"/>
                  <a:pt x="81439" y="263336"/>
                  <a:pt x="89743" y="254943"/>
                </a:cubicBezTo>
                <a:close/>
                <a:moveTo>
                  <a:pt x="59472" y="2411"/>
                </a:moveTo>
                <a:cubicBezTo>
                  <a:pt x="51078" y="10805"/>
                  <a:pt x="51078" y="24378"/>
                  <a:pt x="59472" y="32683"/>
                </a:cubicBezTo>
                <a:lnTo>
                  <a:pt x="89743" y="62954"/>
                </a:lnTo>
                <a:cubicBezTo>
                  <a:pt x="98137" y="71348"/>
                  <a:pt x="111710" y="71348"/>
                  <a:pt x="120015" y="62954"/>
                </a:cubicBezTo>
                <a:cubicBezTo>
                  <a:pt x="128320" y="54560"/>
                  <a:pt x="128409" y="40987"/>
                  <a:pt x="120015" y="32683"/>
                </a:cubicBezTo>
                <a:lnTo>
                  <a:pt x="89743" y="2411"/>
                </a:lnTo>
                <a:cubicBezTo>
                  <a:pt x="81349" y="-5983"/>
                  <a:pt x="67866" y="-5983"/>
                  <a:pt x="59472" y="2411"/>
                </a:cubicBezTo>
                <a:close/>
                <a:moveTo>
                  <a:pt x="315129" y="156627"/>
                </a:moveTo>
                <a:lnTo>
                  <a:pt x="450949" y="193060"/>
                </a:lnTo>
                <a:cubicBezTo>
                  <a:pt x="456664" y="194578"/>
                  <a:pt x="460861" y="199579"/>
                  <a:pt x="461486" y="205472"/>
                </a:cubicBezTo>
                <a:lnTo>
                  <a:pt x="467916" y="271552"/>
                </a:lnTo>
                <a:lnTo>
                  <a:pt x="261193" y="216188"/>
                </a:lnTo>
                <a:lnTo>
                  <a:pt x="299770" y="162163"/>
                </a:lnTo>
                <a:cubicBezTo>
                  <a:pt x="303252" y="157341"/>
                  <a:pt x="309324" y="155109"/>
                  <a:pt x="315129" y="156627"/>
                </a:cubicBezTo>
                <a:close/>
                <a:moveTo>
                  <a:pt x="199668" y="204043"/>
                </a:moveTo>
                <a:lnTo>
                  <a:pt x="197793" y="206633"/>
                </a:lnTo>
                <a:cubicBezTo>
                  <a:pt x="178415" y="211544"/>
                  <a:pt x="162163" y="226546"/>
                  <a:pt x="156627" y="247263"/>
                </a:cubicBezTo>
                <a:cubicBezTo>
                  <a:pt x="152966" y="261104"/>
                  <a:pt x="145554" y="288697"/>
                  <a:pt x="134481" y="330041"/>
                </a:cubicBezTo>
                <a:lnTo>
                  <a:pt x="127069" y="357634"/>
                </a:lnTo>
                <a:cubicBezTo>
                  <a:pt x="122962" y="372904"/>
                  <a:pt x="132070" y="388531"/>
                  <a:pt x="147251" y="392638"/>
                </a:cubicBezTo>
                <a:lnTo>
                  <a:pt x="161092" y="396300"/>
                </a:lnTo>
                <a:cubicBezTo>
                  <a:pt x="176361" y="400407"/>
                  <a:pt x="191988" y="391299"/>
                  <a:pt x="196096" y="376118"/>
                </a:cubicBezTo>
                <a:lnTo>
                  <a:pt x="203508" y="348526"/>
                </a:lnTo>
                <a:lnTo>
                  <a:pt x="451931" y="415052"/>
                </a:lnTo>
                <a:lnTo>
                  <a:pt x="444520" y="442645"/>
                </a:lnTo>
                <a:cubicBezTo>
                  <a:pt x="440412" y="457914"/>
                  <a:pt x="449520" y="473541"/>
                  <a:pt x="464701" y="477649"/>
                </a:cubicBezTo>
                <a:lnTo>
                  <a:pt x="478542" y="481310"/>
                </a:lnTo>
                <a:cubicBezTo>
                  <a:pt x="493812" y="485418"/>
                  <a:pt x="509439" y="476310"/>
                  <a:pt x="513546" y="461129"/>
                </a:cubicBezTo>
                <a:cubicBezTo>
                  <a:pt x="517208" y="447288"/>
                  <a:pt x="524619" y="419695"/>
                  <a:pt x="535692" y="378351"/>
                </a:cubicBezTo>
                <a:lnTo>
                  <a:pt x="543104" y="350758"/>
                </a:lnTo>
                <a:cubicBezTo>
                  <a:pt x="548640" y="330041"/>
                  <a:pt x="542121" y="308967"/>
                  <a:pt x="527745" y="294948"/>
                </a:cubicBezTo>
                <a:lnTo>
                  <a:pt x="527477" y="291733"/>
                </a:lnTo>
                <a:lnTo>
                  <a:pt x="518547" y="199757"/>
                </a:lnTo>
                <a:cubicBezTo>
                  <a:pt x="515689" y="170111"/>
                  <a:pt x="494705" y="145375"/>
                  <a:pt x="465951" y="137696"/>
                </a:cubicBezTo>
                <a:lnTo>
                  <a:pt x="329952" y="101441"/>
                </a:lnTo>
                <a:cubicBezTo>
                  <a:pt x="301198" y="93762"/>
                  <a:pt x="270659" y="104656"/>
                  <a:pt x="253335" y="128945"/>
                </a:cubicBezTo>
                <a:lnTo>
                  <a:pt x="199579" y="204133"/>
                </a:lnTo>
                <a:close/>
                <a:moveTo>
                  <a:pt x="243155" y="255657"/>
                </a:moveTo>
                <a:cubicBezTo>
                  <a:pt x="253172" y="258164"/>
                  <a:pt x="261056" y="265881"/>
                  <a:pt x="263779" y="275840"/>
                </a:cubicBezTo>
                <a:cubicBezTo>
                  <a:pt x="266503" y="285800"/>
                  <a:pt x="263641" y="296455"/>
                  <a:pt x="256294" y="303709"/>
                </a:cubicBezTo>
                <a:cubicBezTo>
                  <a:pt x="248946" y="310964"/>
                  <a:pt x="238257" y="313691"/>
                  <a:pt x="228332" y="310842"/>
                </a:cubicBezTo>
                <a:cubicBezTo>
                  <a:pt x="218316" y="308335"/>
                  <a:pt x="210431" y="300619"/>
                  <a:pt x="207708" y="290659"/>
                </a:cubicBezTo>
                <a:cubicBezTo>
                  <a:pt x="204985" y="280699"/>
                  <a:pt x="207847" y="270045"/>
                  <a:pt x="215194" y="262790"/>
                </a:cubicBezTo>
                <a:cubicBezTo>
                  <a:pt x="222541" y="255535"/>
                  <a:pt x="233231" y="252808"/>
                  <a:pt x="243155" y="255657"/>
                </a:cubicBezTo>
                <a:close/>
                <a:moveTo>
                  <a:pt x="428982" y="335042"/>
                </a:moveTo>
                <a:cubicBezTo>
                  <a:pt x="431490" y="325026"/>
                  <a:pt x="439206" y="317141"/>
                  <a:pt x="449166" y="314418"/>
                </a:cubicBezTo>
                <a:cubicBezTo>
                  <a:pt x="459126" y="311695"/>
                  <a:pt x="469780" y="314557"/>
                  <a:pt x="477035" y="321904"/>
                </a:cubicBezTo>
                <a:cubicBezTo>
                  <a:pt x="484290" y="329251"/>
                  <a:pt x="487017" y="339940"/>
                  <a:pt x="484168" y="349865"/>
                </a:cubicBezTo>
                <a:cubicBezTo>
                  <a:pt x="481660" y="359882"/>
                  <a:pt x="473944" y="367766"/>
                  <a:pt x="463984" y="370489"/>
                </a:cubicBezTo>
                <a:cubicBezTo>
                  <a:pt x="454024" y="373212"/>
                  <a:pt x="443370" y="370351"/>
                  <a:pt x="436115" y="363003"/>
                </a:cubicBezTo>
                <a:cubicBezTo>
                  <a:pt x="428860" y="355656"/>
                  <a:pt x="426133" y="344967"/>
                  <a:pt x="428982" y="335042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5" name="Text 12"/>
          <p:cNvSpPr/>
          <p:nvPr>
            <p:custDataLst>
              <p:tags r:id="rId12"/>
            </p:custDataLst>
          </p:nvPr>
        </p:nvSpPr>
        <p:spPr>
          <a:xfrm>
            <a:off x="8189278" y="4343400"/>
            <a:ext cx="360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3. 碰撞检测</a:t>
            </a:r>
            <a:endParaRPr lang="en-US" sz="2400" dirty="0"/>
          </a:p>
        </p:txBody>
      </p:sp>
      <p:sp>
        <p:nvSpPr>
          <p:cNvPr id="16" name="Text 13"/>
          <p:cNvSpPr/>
          <p:nvPr>
            <p:custDataLst>
              <p:tags r:id="rId13"/>
            </p:custDataLst>
          </p:nvPr>
        </p:nvSpPr>
        <p:spPr>
          <a:xfrm>
            <a:off x="8202295" y="4749800"/>
            <a:ext cx="3581400" cy="10750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边发送边“监听”，一旦检测到冲突，立即停止发送。</a:t>
            </a:r>
            <a:endParaRPr lang="en-US" sz="20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12" grpId="0"/>
      <p:bldP spid="12" grpId="1"/>
      <p:bldP spid="11" grpId="0"/>
      <p:bldP spid="11" grpId="1"/>
      <p:bldP spid="15" grpId="0"/>
      <p:bldP spid="15" grpId="1"/>
      <p:bldP spid="16" grpId="0"/>
      <p:bldP spid="16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513080"/>
            <a:ext cx="5626100" cy="23215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退避算法：冲突后的“礼貌”</a:t>
            </a:r>
            <a:endParaRPr lang="en-US" sz="4800" b="1" dirty="0">
              <a:solidFill>
                <a:srgbClr val="4A90E2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254000" y="2580640"/>
            <a:ext cx="5537200" cy="1092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第n次冲突后，站点随机等待 </a:t>
            </a:r>
            <a:r>
              <a:rPr 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0 到 2^n - 1 </a:t>
            </a: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个时隙后再重传，上限为1023。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254000" y="3870960"/>
            <a:ext cx="5537200" cy="12598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该机制把重传时间</a:t>
            </a:r>
            <a:r>
              <a:rPr lang="en-US" sz="20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随机化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，避免多站点再次同步碰撞，体现“礼貌重传”思想，用概率策略维持系统稳定性与公平性。</a:t>
            </a:r>
            <a:endParaRPr lang="en-US" sz="2000" dirty="0"/>
          </a:p>
        </p:txBody>
      </p:sp>
      <p:sp>
        <p:nvSpPr>
          <p:cNvPr id="6" name="Shape 3"/>
          <p:cNvSpPr/>
          <p:nvPr/>
        </p:nvSpPr>
        <p:spPr>
          <a:xfrm>
            <a:off x="6096000" y="1905000"/>
            <a:ext cx="5842000" cy="508000"/>
          </a:xfrm>
          <a:custGeom>
            <a:avLst/>
            <a:gdLst/>
            <a:ahLst/>
            <a:cxnLst/>
            <a:rect l="l" t="t" r="r" b="b"/>
            <a:pathLst>
              <a:path w="5842000" h="508000">
                <a:moveTo>
                  <a:pt x="101600" y="0"/>
                </a:moveTo>
                <a:lnTo>
                  <a:pt x="5740400" y="0"/>
                </a:lnTo>
                <a:cubicBezTo>
                  <a:pt x="5796475" y="0"/>
                  <a:pt x="5842000" y="45525"/>
                  <a:pt x="5842000" y="101600"/>
                </a:cubicBezTo>
                <a:lnTo>
                  <a:pt x="5842000" y="406400"/>
                </a:lnTo>
                <a:cubicBezTo>
                  <a:pt x="5842000" y="462475"/>
                  <a:pt x="5796475" y="508000"/>
                  <a:pt x="5740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7" name="Text 4"/>
          <p:cNvSpPr/>
          <p:nvPr/>
        </p:nvSpPr>
        <p:spPr>
          <a:xfrm>
            <a:off x="6197600" y="2006600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第1次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959600" y="2006600"/>
            <a:ext cx="4114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 到 1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922000" y="2006600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[0, 1]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096000" y="2514600"/>
            <a:ext cx="5842000" cy="508000"/>
          </a:xfrm>
          <a:custGeom>
            <a:avLst/>
            <a:gdLst/>
            <a:ahLst/>
            <a:cxnLst/>
            <a:rect l="l" t="t" r="r" b="b"/>
            <a:pathLst>
              <a:path w="5842000" h="508000">
                <a:moveTo>
                  <a:pt x="101600" y="0"/>
                </a:moveTo>
                <a:lnTo>
                  <a:pt x="5740400" y="0"/>
                </a:lnTo>
                <a:cubicBezTo>
                  <a:pt x="5796475" y="0"/>
                  <a:pt x="5842000" y="45525"/>
                  <a:pt x="5842000" y="101600"/>
                </a:cubicBezTo>
                <a:lnTo>
                  <a:pt x="5842000" y="406400"/>
                </a:lnTo>
                <a:cubicBezTo>
                  <a:pt x="5842000" y="462475"/>
                  <a:pt x="5796475" y="508000"/>
                  <a:pt x="5740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11" name="Text 8"/>
          <p:cNvSpPr/>
          <p:nvPr/>
        </p:nvSpPr>
        <p:spPr>
          <a:xfrm>
            <a:off x="6197600" y="2616200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第2次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959600" y="2616200"/>
            <a:ext cx="4114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 到 3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922000" y="2616200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[0, 3]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096000" y="3124200"/>
            <a:ext cx="5842000" cy="508000"/>
          </a:xfrm>
          <a:custGeom>
            <a:avLst/>
            <a:gdLst/>
            <a:ahLst/>
            <a:cxnLst/>
            <a:rect l="l" t="t" r="r" b="b"/>
            <a:pathLst>
              <a:path w="5842000" h="508000">
                <a:moveTo>
                  <a:pt x="101600" y="0"/>
                </a:moveTo>
                <a:lnTo>
                  <a:pt x="5740400" y="0"/>
                </a:lnTo>
                <a:cubicBezTo>
                  <a:pt x="5796475" y="0"/>
                  <a:pt x="5842000" y="45525"/>
                  <a:pt x="5842000" y="101600"/>
                </a:cubicBezTo>
                <a:lnTo>
                  <a:pt x="5842000" y="406400"/>
                </a:lnTo>
                <a:cubicBezTo>
                  <a:pt x="5842000" y="462475"/>
                  <a:pt x="5796475" y="508000"/>
                  <a:pt x="5740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15" name="Text 12"/>
          <p:cNvSpPr/>
          <p:nvPr/>
        </p:nvSpPr>
        <p:spPr>
          <a:xfrm>
            <a:off x="6197600" y="3225800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第3次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959600" y="3225800"/>
            <a:ext cx="4114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 到 7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0922000" y="3225800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[0, 7]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892699" y="3733800"/>
            <a:ext cx="25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99A1A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...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096000" y="4140200"/>
            <a:ext cx="5842000" cy="812800"/>
          </a:xfrm>
          <a:custGeom>
            <a:avLst/>
            <a:gdLst/>
            <a:ahLst/>
            <a:cxnLst/>
            <a:rect l="l" t="t" r="r" b="b"/>
            <a:pathLst>
              <a:path w="5842000" h="812800">
                <a:moveTo>
                  <a:pt x="101600" y="0"/>
                </a:moveTo>
                <a:lnTo>
                  <a:pt x="5740400" y="0"/>
                </a:lnTo>
                <a:cubicBezTo>
                  <a:pt x="5796475" y="0"/>
                  <a:pt x="5842000" y="45525"/>
                  <a:pt x="5842000" y="101600"/>
                </a:cubicBezTo>
                <a:lnTo>
                  <a:pt x="5842000" y="711200"/>
                </a:lnTo>
                <a:cubicBezTo>
                  <a:pt x="5842000" y="767275"/>
                  <a:pt x="5796475" y="812800"/>
                  <a:pt x="57404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484DF">
              <a:alpha val="20000"/>
            </a:srgbClr>
          </a:solidFill>
        </p:spPr>
      </p:sp>
      <p:sp>
        <p:nvSpPr>
          <p:cNvPr id="20" name="Text 17"/>
          <p:cNvSpPr/>
          <p:nvPr/>
        </p:nvSpPr>
        <p:spPr>
          <a:xfrm>
            <a:off x="6197600" y="4394200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第n次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959600" y="4394200"/>
            <a:ext cx="4114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 到 2^n - 1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0922000" y="4241800"/>
            <a:ext cx="9144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[0, 2^n-1]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5" grpId="0"/>
      <p:bldP spid="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844550" y="1925955"/>
            <a:ext cx="1408430" cy="80010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844550" y="1925955"/>
            <a:ext cx="1408430" cy="800100"/>
          </a:xfrm>
          <a:prstGeom prst="rect">
            <a:avLst/>
          </a:prstGeom>
          <a:noFill/>
        </p:spPr>
        <p:txBody>
          <a:bodyPr wrap="square" lIns="0" tIns="0" rIns="0" bIns="0" rtlCol="0" anchor="b"/>
          <a:lstStyle/>
          <a:p>
            <a:pPr>
              <a:lnSpc>
                <a:spcPct val="130000"/>
              </a:lnSpc>
            </a:pPr>
            <a:r>
              <a:rPr lang="en-US" sz="5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目录</a:t>
            </a:r>
            <a:endParaRPr lang="en-US" sz="5400" dirty="0">
              <a:solidFill>
                <a:srgbClr val="000000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44550" y="2692400"/>
            <a:ext cx="2663190" cy="49212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CONTENTS</a:t>
            </a:r>
            <a:endParaRPr lang="en-US" sz="3200" dirty="0"/>
          </a:p>
        </p:txBody>
      </p:sp>
      <p:sp>
        <p:nvSpPr>
          <p:cNvPr id="6" name="Shape 3"/>
          <p:cNvSpPr/>
          <p:nvPr/>
        </p:nvSpPr>
        <p:spPr>
          <a:xfrm>
            <a:off x="924560" y="2670810"/>
            <a:ext cx="166497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headEnd type="none"/>
            <a:tailEnd type="none"/>
          </a:ln>
        </p:spPr>
      </p:sp>
      <p:pic>
        <p:nvPicPr>
          <p:cNvPr id="7" name="Image 1" descr="https://kimi-img.moonshot.cn/pub/slides/slides_tmpl/image/25-09-05-17:30:59-d2tarktnfo2stf9djjtg.png"/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8" name="Image 2" descr="https://kimi-img.moonshot.cn/pub/slides/slides_tmpl/image/25-09-05-17:30:59-d2tarktnfo2stf9djjtg.png"/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9" name="Shape 4"/>
          <p:cNvSpPr/>
          <p:nvPr>
            <p:custDataLst>
              <p:tags r:id="rId3"/>
            </p:custDataLst>
          </p:nvPr>
        </p:nvSpPr>
        <p:spPr>
          <a:xfrm flipH="1">
            <a:off x="4570730" y="559435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10" name="Shape 5"/>
          <p:cNvSpPr/>
          <p:nvPr>
            <p:custDataLst>
              <p:tags r:id="rId4"/>
            </p:custDataLst>
          </p:nvPr>
        </p:nvSpPr>
        <p:spPr>
          <a:xfrm flipH="1">
            <a:off x="4570730" y="1271270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11" name="Shape 6"/>
          <p:cNvSpPr/>
          <p:nvPr>
            <p:custDataLst>
              <p:tags r:id="rId5"/>
            </p:custDataLst>
          </p:nvPr>
        </p:nvSpPr>
        <p:spPr>
          <a:xfrm flipH="1">
            <a:off x="4570730" y="1925955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12" name="Shape 7"/>
          <p:cNvSpPr/>
          <p:nvPr>
            <p:custDataLst>
              <p:tags r:id="rId6"/>
            </p:custDataLst>
          </p:nvPr>
        </p:nvSpPr>
        <p:spPr>
          <a:xfrm flipH="1">
            <a:off x="4570730" y="2524760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13" name="Shape 8"/>
          <p:cNvSpPr/>
          <p:nvPr>
            <p:custDataLst>
              <p:tags r:id="rId7"/>
            </p:custDataLst>
          </p:nvPr>
        </p:nvSpPr>
        <p:spPr>
          <a:xfrm flipH="1">
            <a:off x="4570730" y="3158490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14" name="Shape 9"/>
          <p:cNvSpPr/>
          <p:nvPr>
            <p:custDataLst>
              <p:tags r:id="rId8"/>
            </p:custDataLst>
          </p:nvPr>
        </p:nvSpPr>
        <p:spPr>
          <a:xfrm flipH="1">
            <a:off x="4570730" y="3870325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15" name="Shape 10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6" name="Shape 1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9" name="Text 1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21" name="Text 1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7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3" name="Text 18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19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5" name="Text 20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1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7" name="Text 22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8" name="Image 3" descr="https://kimi-img.moonshot.cn/pub/slides/slides_tmpl/image/25-09-05-17:30:59-d2tarktnfo2stf9djjt0.png"/>
          <p:cNvPicPr>
            <a:picLocks noChangeAspect="1"/>
          </p:cNvPicPr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>
            <a:off x="2252980" y="4632325"/>
            <a:ext cx="892175" cy="938530"/>
          </a:xfrm>
          <a:prstGeom prst="rect">
            <a:avLst/>
          </a:prstGeom>
        </p:spPr>
      </p:pic>
      <p:sp>
        <p:nvSpPr>
          <p:cNvPr id="29" name="Shape 23"/>
          <p:cNvSpPr/>
          <p:nvPr/>
        </p:nvSpPr>
        <p:spPr>
          <a:xfrm>
            <a:off x="2052955" y="5259070"/>
            <a:ext cx="1294130" cy="932180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2700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</p:spPr>
      </p:sp>
      <p:sp>
        <p:nvSpPr>
          <p:cNvPr id="30" name="Text 24"/>
          <p:cNvSpPr/>
          <p:nvPr/>
        </p:nvSpPr>
        <p:spPr>
          <a:xfrm>
            <a:off x="2052955" y="5259070"/>
            <a:ext cx="1294130" cy="9321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31" name="Image 4" descr="https://kimi-img.moonshot.cn/pub/slides/slides_tmpl/image/25-09-05-17:31:01-d2tarldnfo2stf9djk0g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9841865" y="1183640"/>
            <a:ext cx="1897380" cy="1684020"/>
          </a:xfrm>
          <a:prstGeom prst="rect">
            <a:avLst/>
          </a:prstGeom>
        </p:spPr>
      </p:pic>
      <p:sp>
        <p:nvSpPr>
          <p:cNvPr id="32" name="Text 25"/>
          <p:cNvSpPr/>
          <p:nvPr>
            <p:custDataLst>
              <p:tags r:id="rId11"/>
            </p:custDataLst>
          </p:nvPr>
        </p:nvSpPr>
        <p:spPr>
          <a:xfrm>
            <a:off x="4835525" y="504825"/>
            <a:ext cx="806450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01.</a:t>
            </a:r>
            <a:endParaRPr lang="en-US" sz="1600" dirty="0"/>
          </a:p>
        </p:txBody>
      </p:sp>
      <p:sp>
        <p:nvSpPr>
          <p:cNvPr id="33" name="Text 26"/>
          <p:cNvSpPr/>
          <p:nvPr>
            <p:custDataLst>
              <p:tags r:id="rId12"/>
            </p:custDataLst>
          </p:nvPr>
        </p:nvSpPr>
        <p:spPr>
          <a:xfrm>
            <a:off x="5471160" y="594995"/>
            <a:ext cx="6268085" cy="4305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数据链路层定</a:t>
            </a:r>
            <a:r>
              <a:rPr 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位与使命</a:t>
            </a:r>
            <a:endParaRPr lang="en-US" sz="2800" dirty="0"/>
          </a:p>
        </p:txBody>
      </p:sp>
      <p:sp>
        <p:nvSpPr>
          <p:cNvPr id="34" name="Text 27"/>
          <p:cNvSpPr/>
          <p:nvPr>
            <p:custDataLst>
              <p:tags r:id="rId13"/>
            </p:custDataLst>
          </p:nvPr>
        </p:nvSpPr>
        <p:spPr>
          <a:xfrm>
            <a:off x="4835525" y="1183640"/>
            <a:ext cx="806450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02.</a:t>
            </a:r>
            <a:endParaRPr lang="en-US" sz="1600" dirty="0"/>
          </a:p>
        </p:txBody>
      </p:sp>
      <p:sp>
        <p:nvSpPr>
          <p:cNvPr id="35" name="Text 28"/>
          <p:cNvSpPr/>
          <p:nvPr>
            <p:custDataLst>
              <p:tags r:id="rId14"/>
            </p:custDataLst>
          </p:nvPr>
        </p:nvSpPr>
        <p:spPr>
          <a:xfrm>
            <a:off x="5471160" y="1271270"/>
            <a:ext cx="6268085" cy="4305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帧封装与透明</a:t>
            </a:r>
            <a:r>
              <a:rPr 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传输</a:t>
            </a:r>
            <a:endParaRPr lang="en-US" sz="2800" dirty="0">
              <a:solidFill>
                <a:srgbClr val="595959"/>
              </a:solidFill>
              <a:latin typeface="MiSans" pitchFamily="34" charset="-122"/>
              <a:ea typeface="MiSans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36" name="Text 29"/>
          <p:cNvSpPr/>
          <p:nvPr>
            <p:custDataLst>
              <p:tags r:id="rId15"/>
            </p:custDataLst>
          </p:nvPr>
        </p:nvSpPr>
        <p:spPr>
          <a:xfrm>
            <a:off x="4836160" y="1820545"/>
            <a:ext cx="806450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03.</a:t>
            </a:r>
            <a:endParaRPr lang="en-US" sz="1600" dirty="0"/>
          </a:p>
        </p:txBody>
      </p:sp>
      <p:sp>
        <p:nvSpPr>
          <p:cNvPr id="37" name="Text 30"/>
          <p:cNvSpPr/>
          <p:nvPr>
            <p:custDataLst>
              <p:tags r:id="rId16"/>
            </p:custDataLst>
          </p:nvPr>
        </p:nvSpPr>
        <p:spPr>
          <a:xfrm>
            <a:off x="5471160" y="1903095"/>
            <a:ext cx="6268085" cy="43116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差错</a:t>
            </a:r>
            <a:r>
              <a:rPr 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检测机制</a:t>
            </a:r>
            <a:endParaRPr lang="en-US" sz="2800" dirty="0"/>
          </a:p>
        </p:txBody>
      </p:sp>
      <p:sp>
        <p:nvSpPr>
          <p:cNvPr id="38" name="Text 31"/>
          <p:cNvSpPr/>
          <p:nvPr>
            <p:custDataLst>
              <p:tags r:id="rId17"/>
            </p:custDataLst>
          </p:nvPr>
        </p:nvSpPr>
        <p:spPr>
          <a:xfrm>
            <a:off x="4835525" y="2437130"/>
            <a:ext cx="806450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04.</a:t>
            </a:r>
            <a:endParaRPr lang="en-US" sz="1600" dirty="0"/>
          </a:p>
        </p:txBody>
      </p:sp>
      <p:sp>
        <p:nvSpPr>
          <p:cNvPr id="39" name="Text 32"/>
          <p:cNvSpPr/>
          <p:nvPr>
            <p:custDataLst>
              <p:tags r:id="rId18"/>
            </p:custDataLst>
          </p:nvPr>
        </p:nvSpPr>
        <p:spPr>
          <a:xfrm>
            <a:off x="5471160" y="2524760"/>
            <a:ext cx="6268085" cy="38290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PPP</a:t>
            </a:r>
            <a:r>
              <a:rPr lang="zh-CN" alt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协议</a:t>
            </a:r>
            <a:r>
              <a:rPr 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全景</a:t>
            </a:r>
            <a:endParaRPr lang="en-US" sz="2800" dirty="0"/>
          </a:p>
        </p:txBody>
      </p:sp>
      <p:sp>
        <p:nvSpPr>
          <p:cNvPr id="40" name="Text 33"/>
          <p:cNvSpPr/>
          <p:nvPr>
            <p:custDataLst>
              <p:tags r:id="rId19"/>
            </p:custDataLst>
          </p:nvPr>
        </p:nvSpPr>
        <p:spPr>
          <a:xfrm>
            <a:off x="4835525" y="3125470"/>
            <a:ext cx="832485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05.</a:t>
            </a:r>
            <a:endParaRPr lang="en-US" sz="1600" dirty="0"/>
          </a:p>
        </p:txBody>
      </p:sp>
      <p:sp>
        <p:nvSpPr>
          <p:cNvPr id="41" name="Text 34"/>
          <p:cNvSpPr/>
          <p:nvPr>
            <p:custDataLst>
              <p:tags r:id="rId20"/>
            </p:custDataLst>
          </p:nvPr>
        </p:nvSpPr>
        <p:spPr>
          <a:xfrm>
            <a:off x="5471160" y="3206115"/>
            <a:ext cx="6268085" cy="35877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传统以太网与CSMA/CD</a:t>
            </a:r>
            <a:endParaRPr lang="en-US" sz="2800" dirty="0"/>
          </a:p>
        </p:txBody>
      </p:sp>
      <p:sp>
        <p:nvSpPr>
          <p:cNvPr id="42" name="Text 35"/>
          <p:cNvSpPr/>
          <p:nvPr>
            <p:custDataLst>
              <p:tags r:id="rId21"/>
            </p:custDataLst>
          </p:nvPr>
        </p:nvSpPr>
        <p:spPr>
          <a:xfrm>
            <a:off x="4836160" y="3764915"/>
            <a:ext cx="806450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06.</a:t>
            </a:r>
            <a:endParaRPr lang="en-US" sz="1600" dirty="0"/>
          </a:p>
        </p:txBody>
      </p:sp>
      <p:sp>
        <p:nvSpPr>
          <p:cNvPr id="43" name="Text 36"/>
          <p:cNvSpPr/>
          <p:nvPr>
            <p:custDataLst>
              <p:tags r:id="rId22"/>
            </p:custDataLst>
          </p:nvPr>
        </p:nvSpPr>
        <p:spPr>
          <a:xfrm>
            <a:off x="5471160" y="3810635"/>
            <a:ext cx="6268085" cy="49022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以太网</a:t>
            </a:r>
            <a:r>
              <a:rPr 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扩展与星型崛起</a:t>
            </a:r>
            <a:endParaRPr lang="en-US" sz="2800" dirty="0"/>
          </a:p>
        </p:txBody>
      </p:sp>
      <p:sp>
        <p:nvSpPr>
          <p:cNvPr id="44" name="Shape 9"/>
          <p:cNvSpPr/>
          <p:nvPr>
            <p:custDataLst>
              <p:tags r:id="rId23"/>
            </p:custDataLst>
          </p:nvPr>
        </p:nvSpPr>
        <p:spPr>
          <a:xfrm flipH="1">
            <a:off x="4570730" y="4535805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45" name="Text 35"/>
          <p:cNvSpPr/>
          <p:nvPr>
            <p:custDataLst>
              <p:tags r:id="rId24"/>
            </p:custDataLst>
          </p:nvPr>
        </p:nvSpPr>
        <p:spPr>
          <a:xfrm>
            <a:off x="4835525" y="4430395"/>
            <a:ext cx="806450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07.</a:t>
            </a:r>
            <a:endParaRPr lang="en-US" sz="1600" dirty="0"/>
          </a:p>
        </p:txBody>
      </p:sp>
      <p:sp>
        <p:nvSpPr>
          <p:cNvPr id="46" name="Text 36"/>
          <p:cNvSpPr/>
          <p:nvPr>
            <p:custDataLst>
              <p:tags r:id="rId25"/>
            </p:custDataLst>
          </p:nvPr>
        </p:nvSpPr>
        <p:spPr>
          <a:xfrm>
            <a:off x="5471160" y="4514850"/>
            <a:ext cx="6268085" cy="32829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高速以太网速</a:t>
            </a:r>
            <a:r>
              <a:rPr lang="zh-CN" alt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览</a:t>
            </a:r>
            <a:endParaRPr lang="zh-CN" altLang="en-US" sz="2800" dirty="0">
              <a:solidFill>
                <a:srgbClr val="595959"/>
              </a:solidFill>
              <a:latin typeface="MiSans" pitchFamily="34" charset="-122"/>
              <a:ea typeface="MiSans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47" name="Shape 9"/>
          <p:cNvSpPr/>
          <p:nvPr>
            <p:custDataLst>
              <p:tags r:id="rId26"/>
            </p:custDataLst>
          </p:nvPr>
        </p:nvSpPr>
        <p:spPr>
          <a:xfrm flipH="1">
            <a:off x="4570730" y="5227955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48" name="Shape 9"/>
          <p:cNvSpPr/>
          <p:nvPr>
            <p:custDataLst>
              <p:tags r:id="rId27"/>
            </p:custDataLst>
          </p:nvPr>
        </p:nvSpPr>
        <p:spPr>
          <a:xfrm flipH="1">
            <a:off x="4570730" y="5897245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49" name="Text 35"/>
          <p:cNvSpPr/>
          <p:nvPr>
            <p:custDataLst>
              <p:tags r:id="rId28"/>
            </p:custDataLst>
          </p:nvPr>
        </p:nvSpPr>
        <p:spPr>
          <a:xfrm>
            <a:off x="4835525" y="5122545"/>
            <a:ext cx="806450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08.</a:t>
            </a:r>
            <a:endParaRPr lang="en-US" sz="1600" dirty="0"/>
          </a:p>
        </p:txBody>
      </p:sp>
      <p:sp>
        <p:nvSpPr>
          <p:cNvPr id="50" name="Text 35"/>
          <p:cNvSpPr/>
          <p:nvPr>
            <p:custDataLst>
              <p:tags r:id="rId29"/>
            </p:custDataLst>
          </p:nvPr>
        </p:nvSpPr>
        <p:spPr>
          <a:xfrm>
            <a:off x="4835525" y="5779135"/>
            <a:ext cx="806450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09.</a:t>
            </a:r>
            <a:endParaRPr lang="en-US" sz="1600" dirty="0"/>
          </a:p>
        </p:txBody>
      </p:sp>
      <p:sp>
        <p:nvSpPr>
          <p:cNvPr id="51" name="Text 36"/>
          <p:cNvSpPr/>
          <p:nvPr>
            <p:custDataLst>
              <p:tags r:id="rId30"/>
            </p:custDataLst>
          </p:nvPr>
        </p:nvSpPr>
        <p:spPr>
          <a:xfrm>
            <a:off x="5502275" y="5171440"/>
            <a:ext cx="6236970" cy="36131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虚拟局域网的</a:t>
            </a:r>
            <a:r>
              <a:rPr lang="zh-CN" alt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概念</a:t>
            </a:r>
            <a:endParaRPr lang="zh-CN" altLang="en-US" sz="2800" dirty="0">
              <a:solidFill>
                <a:srgbClr val="595959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52" name="Text 36"/>
          <p:cNvSpPr/>
          <p:nvPr>
            <p:custDataLst>
              <p:tags r:id="rId31"/>
            </p:custDataLst>
          </p:nvPr>
        </p:nvSpPr>
        <p:spPr>
          <a:xfrm>
            <a:off x="5471160" y="5790565"/>
            <a:ext cx="6268085" cy="39497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dirty="0">
                <a:solidFill>
                  <a:srgbClr val="595959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本章回顾与展望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4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33" grpId="0"/>
      <p:bldP spid="33" grpId="1"/>
      <p:bldP spid="32" grpId="0"/>
      <p:bldP spid="32" grpId="1"/>
      <p:bldP spid="34" grpId="0"/>
      <p:bldP spid="34" grpId="1"/>
      <p:bldP spid="35" grpId="0"/>
      <p:bldP spid="35" grpId="1"/>
      <p:bldP spid="36" grpId="0"/>
      <p:bldP spid="36" grpId="1"/>
      <p:bldP spid="38" grpId="0"/>
      <p:bldP spid="38" grpId="1"/>
      <p:bldP spid="40" grpId="0"/>
      <p:bldP spid="40" grpId="1"/>
      <p:bldP spid="42" grpId="0"/>
      <p:bldP spid="42" grpId="1"/>
      <p:bldP spid="45" grpId="0"/>
      <p:bldP spid="45" grpId="1"/>
      <p:bldP spid="49" grpId="0"/>
      <p:bldP spid="49" grpId="1"/>
      <p:bldP spid="50" grpId="0"/>
      <p:bldP spid="50" grpId="1"/>
      <p:bldP spid="37" grpId="0"/>
      <p:bldP spid="37" grpId="1"/>
      <p:bldP spid="39" grpId="0"/>
      <p:bldP spid="39" grpId="1"/>
      <p:bldP spid="41" grpId="0"/>
      <p:bldP spid="41" grpId="1"/>
      <p:bldP spid="43" grpId="0"/>
      <p:bldP spid="43" grpId="1"/>
      <p:bldP spid="46" grpId="0"/>
      <p:bldP spid="46" grpId="1"/>
      <p:bldP spid="51" grpId="0"/>
      <p:bldP spid="51" grpId="1"/>
      <p:bldP spid="52" grpId="0"/>
      <p:bldP spid="52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077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以太网扩展与星型崛起</a:t>
            </a:r>
            <a:endParaRPr lang="en-US" sz="4400" dirty="0">
              <a:solidFill>
                <a:srgbClr val="0D0D0D"/>
              </a:solidFill>
              <a:latin typeface="MiSans" pitchFamily="34" charset="-122"/>
              <a:ea typeface="MiSans" pitchFamily="34" charset="-122"/>
              <a:cs typeface="MiSans" pitchFamily="34" charset="-120"/>
              <a:sym typeface="+mn-ea"/>
            </a:endParaRPr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 descr="屏幕截图 2025-12-11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35" y="917575"/>
            <a:ext cx="6643370" cy="502285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997700" y="1051560"/>
            <a:ext cx="5194300" cy="12185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zh-CN" alt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以太网的概念与工作原理</a:t>
            </a:r>
            <a:endParaRPr lang="en-US" sz="4800" dirty="0"/>
          </a:p>
        </p:txBody>
      </p:sp>
      <p:sp>
        <p:nvSpPr>
          <p:cNvPr id="18" name="Text 15"/>
          <p:cNvSpPr/>
          <p:nvPr/>
        </p:nvSpPr>
        <p:spPr>
          <a:xfrm>
            <a:off x="6976110" y="2268220"/>
            <a:ext cx="4991100" cy="10623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以太网是一种基带局域网技术，采用</a:t>
            </a:r>
            <a:r>
              <a:rPr lang="en-US" sz="20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</a:t>
            </a:r>
            <a:r>
              <a:rPr lang="en-US" altLang="zh-CN" sz="20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CSMA/CD</a:t>
            </a:r>
            <a:r>
              <a:rPr lang="en-US" sz="20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的</a:t>
            </a:r>
            <a:r>
              <a:rPr lang="zh-CN" alt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协议在共享介质上传输数据。</a:t>
            </a:r>
            <a:endParaRPr lang="en-US" sz="20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2" name="Text 9"/>
          <p:cNvSpPr/>
          <p:nvPr>
            <p:custDataLst>
              <p:tags r:id="rId3"/>
            </p:custDataLst>
          </p:nvPr>
        </p:nvSpPr>
        <p:spPr>
          <a:xfrm>
            <a:off x="6997065" y="3429000"/>
            <a:ext cx="4935855" cy="9010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核心是</a:t>
            </a:r>
            <a:r>
              <a:rPr lang="zh-CN" altLang="en-US" sz="20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以太网帧格式</a:t>
            </a:r>
            <a:r>
              <a:rPr lang="zh-CN" alt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，包括目的地址、源地址、类型</a:t>
            </a:r>
            <a:r>
              <a:rPr lang="en-US" altLang="zh-CN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/</a:t>
            </a:r>
            <a:r>
              <a:rPr lang="zh-CN" alt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长度、数据、帧检验序列等字段。</a:t>
            </a:r>
            <a:endParaRPr lang="zh-CN" altLang="en-US" sz="20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6978650" y="3429000"/>
            <a:ext cx="4954270" cy="914400"/>
          </a:xfrm>
          <a:custGeom>
            <a:avLst/>
            <a:gdLst/>
            <a:ahLst/>
            <a:cxnLst/>
            <a:rect l="l" t="t" r="r" b="b"/>
            <a:pathLst>
              <a:path w="8763000" h="914400">
                <a:moveTo>
                  <a:pt x="101599" y="0"/>
                </a:moveTo>
                <a:lnTo>
                  <a:pt x="8661401" y="0"/>
                </a:lnTo>
                <a:cubicBezTo>
                  <a:pt x="8717513" y="0"/>
                  <a:pt x="8763000" y="45487"/>
                  <a:pt x="8763000" y="101599"/>
                </a:cubicBezTo>
                <a:lnTo>
                  <a:pt x="8763000" y="812801"/>
                </a:lnTo>
                <a:cubicBezTo>
                  <a:pt x="8763000" y="868913"/>
                  <a:pt x="8717513" y="914400"/>
                  <a:pt x="8661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</p:spPr>
        <p:txBody>
          <a:bodyPr/>
          <a:p>
            <a:endParaRPr lang="zh-CN" altLang="en-US"/>
          </a:p>
        </p:txBody>
      </p:sp>
      <p:sp>
        <p:nvSpPr>
          <p:cNvPr id="17" name="Text 14"/>
          <p:cNvSpPr/>
          <p:nvPr>
            <p:custDataLst>
              <p:tags r:id="rId4"/>
            </p:custDataLst>
          </p:nvPr>
        </p:nvSpPr>
        <p:spPr>
          <a:xfrm>
            <a:off x="6997700" y="4728210"/>
            <a:ext cx="4655185" cy="9213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数据以</a:t>
            </a:r>
            <a:r>
              <a:rPr lang="zh-CN" altLang="en-US" sz="20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广播</a:t>
            </a:r>
            <a:r>
              <a:rPr lang="zh-CN" alt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方式发送，所有站点都能接收，但只有目标地址匹配的站点才会处理。</a:t>
            </a:r>
            <a:endParaRPr lang="zh-CN" altLang="en-US" sz="20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6" name="Shape 1"/>
          <p:cNvSpPr/>
          <p:nvPr/>
        </p:nvSpPr>
        <p:spPr>
          <a:xfrm>
            <a:off x="6997700" y="4733925"/>
            <a:ext cx="4969510" cy="914400"/>
          </a:xfrm>
          <a:custGeom>
            <a:avLst/>
            <a:gdLst/>
            <a:ahLst/>
            <a:cxnLst/>
            <a:rect l="l" t="t" r="r" b="b"/>
            <a:pathLst>
              <a:path w="8763000" h="914400">
                <a:moveTo>
                  <a:pt x="101599" y="0"/>
                </a:moveTo>
                <a:lnTo>
                  <a:pt x="8661401" y="0"/>
                </a:lnTo>
                <a:cubicBezTo>
                  <a:pt x="8717513" y="0"/>
                  <a:pt x="8763000" y="45487"/>
                  <a:pt x="8763000" y="101599"/>
                </a:cubicBezTo>
                <a:lnTo>
                  <a:pt x="8763000" y="812801"/>
                </a:lnTo>
                <a:cubicBezTo>
                  <a:pt x="8763000" y="868913"/>
                  <a:pt x="8717513" y="914400"/>
                  <a:pt x="8661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12" grpId="0"/>
      <p:bldP spid="12" grpId="1"/>
      <p:bldP spid="17" grpId="0"/>
      <p:bldP spid="17" grpId="1"/>
      <p:bldP spid="4" grpId="0"/>
      <p:bldP spid="4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02665" y="417195"/>
            <a:ext cx="9522460" cy="18180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Hub物理扩展：碰撞域放大器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1038860" y="2438400"/>
            <a:ext cx="942975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集线器在物理层简单放大信号，虽延长距离却把多个网段合并成更大碰撞域。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2660650" y="3251200"/>
            <a:ext cx="2641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扩展前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2711450" y="3657600"/>
            <a:ext cx="1219200" cy="140716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101596" y="0"/>
                </a:moveTo>
                <a:lnTo>
                  <a:pt x="1117604" y="0"/>
                </a:lnTo>
                <a:cubicBezTo>
                  <a:pt x="1173714" y="0"/>
                  <a:pt x="1219200" y="45486"/>
                  <a:pt x="1219200" y="101596"/>
                </a:cubicBezTo>
                <a:lnTo>
                  <a:pt x="1219200" y="1117604"/>
                </a:lnTo>
                <a:cubicBezTo>
                  <a:pt x="1219200" y="1173714"/>
                  <a:pt x="1173714" y="1219200"/>
                  <a:pt x="111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</p:spPr>
      </p:sp>
      <p:pic>
        <p:nvPicPr>
          <p:cNvPr id="7" name="Image 1" descr="https://kimi-web-img.moonshot.cn/img/cdn-icons-png.flaticon.com/e15d40b7bfef4ef64b30f80381fc489169781827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016250" y="3835400"/>
            <a:ext cx="609600" cy="609600"/>
          </a:xfrm>
          <a:prstGeom prst="roundRect">
            <a:avLst>
              <a:gd name="adj" fmla="val 50000"/>
            </a:avLst>
          </a:prstGeom>
        </p:spPr>
      </p:pic>
      <p:sp>
        <p:nvSpPr>
          <p:cNvPr id="8" name="Text 4"/>
          <p:cNvSpPr/>
          <p:nvPr/>
        </p:nvSpPr>
        <p:spPr>
          <a:xfrm>
            <a:off x="2978150" y="4495800"/>
            <a:ext cx="685800" cy="431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冲突域 A</a:t>
            </a:r>
            <a:endParaRPr lang="en-US" dirty="0"/>
          </a:p>
        </p:txBody>
      </p:sp>
      <p:sp>
        <p:nvSpPr>
          <p:cNvPr id="9" name="Shape 5"/>
          <p:cNvSpPr/>
          <p:nvPr/>
        </p:nvSpPr>
        <p:spPr>
          <a:xfrm>
            <a:off x="4032250" y="3657600"/>
            <a:ext cx="1219200" cy="140589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101596" y="0"/>
                </a:moveTo>
                <a:lnTo>
                  <a:pt x="1117604" y="0"/>
                </a:lnTo>
                <a:cubicBezTo>
                  <a:pt x="1173714" y="0"/>
                  <a:pt x="1219200" y="45486"/>
                  <a:pt x="1219200" y="101596"/>
                </a:cubicBezTo>
                <a:lnTo>
                  <a:pt x="1219200" y="1117604"/>
                </a:lnTo>
                <a:cubicBezTo>
                  <a:pt x="1219200" y="1173714"/>
                  <a:pt x="1173714" y="1219200"/>
                  <a:pt x="111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</p:spPr>
      </p:sp>
      <p:pic>
        <p:nvPicPr>
          <p:cNvPr id="10" name="Image 2" descr="https://kimi-web-img.moonshot.cn/img/cdn-icons-png.flaticon.com/e15d40b7bfef4ef64b30f80381fc489169781827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337050" y="3835400"/>
            <a:ext cx="609600" cy="609600"/>
          </a:xfrm>
          <a:prstGeom prst="roundRect">
            <a:avLst>
              <a:gd name="adj" fmla="val 50000"/>
            </a:avLst>
          </a:prstGeom>
        </p:spPr>
      </p:pic>
      <p:sp>
        <p:nvSpPr>
          <p:cNvPr id="11" name="Text 6"/>
          <p:cNvSpPr/>
          <p:nvPr/>
        </p:nvSpPr>
        <p:spPr>
          <a:xfrm>
            <a:off x="4304665" y="4495800"/>
            <a:ext cx="692150" cy="4546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冲突域 B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2" name="Shape 7"/>
          <p:cNvSpPr/>
          <p:nvPr/>
        </p:nvSpPr>
        <p:spPr>
          <a:xfrm>
            <a:off x="5715000" y="3657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48806" y="248781"/>
                </a:moveTo>
                <a:cubicBezTo>
                  <a:pt x="459968" y="237619"/>
                  <a:pt x="459968" y="219492"/>
                  <a:pt x="448806" y="208330"/>
                </a:cubicBezTo>
                <a:lnTo>
                  <a:pt x="305931" y="65455"/>
                </a:lnTo>
                <a:cubicBezTo>
                  <a:pt x="294769" y="54293"/>
                  <a:pt x="276642" y="54293"/>
                  <a:pt x="265480" y="65455"/>
                </a:cubicBezTo>
                <a:cubicBezTo>
                  <a:pt x="254318" y="76617"/>
                  <a:pt x="254318" y="94744"/>
                  <a:pt x="265480" y="105906"/>
                </a:cubicBezTo>
                <a:lnTo>
                  <a:pt x="35959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359599" y="257175"/>
                </a:lnTo>
                <a:lnTo>
                  <a:pt x="265480" y="351294"/>
                </a:lnTo>
                <a:cubicBezTo>
                  <a:pt x="254317" y="362456"/>
                  <a:pt x="254317" y="380583"/>
                  <a:pt x="265480" y="391745"/>
                </a:cubicBezTo>
                <a:cubicBezTo>
                  <a:pt x="276642" y="402908"/>
                  <a:pt x="294769" y="402908"/>
                  <a:pt x="305931" y="391745"/>
                </a:cubicBezTo>
                <a:lnTo>
                  <a:pt x="448806" y="248870"/>
                </a:lnTo>
                <a:close/>
              </a:path>
            </a:pathLst>
          </a:custGeom>
          <a:solidFill>
            <a:srgbClr val="7484DF"/>
          </a:solidFill>
        </p:spPr>
      </p:sp>
      <p:sp>
        <p:nvSpPr>
          <p:cNvPr id="13" name="Text 8"/>
          <p:cNvSpPr/>
          <p:nvPr/>
        </p:nvSpPr>
        <p:spPr>
          <a:xfrm>
            <a:off x="5765800" y="4216400"/>
            <a:ext cx="444500" cy="4635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合并</a:t>
            </a:r>
            <a:endParaRPr lang="en-US" sz="2000" b="1" dirty="0">
              <a:solidFill>
                <a:srgbClr val="7484D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6584950" y="30480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扩展后</a:t>
            </a:r>
            <a:endParaRPr lang="en-US" sz="2400" b="1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5" name="Shape 10"/>
          <p:cNvSpPr/>
          <p:nvPr/>
        </p:nvSpPr>
        <p:spPr>
          <a:xfrm>
            <a:off x="6635750" y="3454400"/>
            <a:ext cx="2844800" cy="1625600"/>
          </a:xfrm>
          <a:custGeom>
            <a:avLst/>
            <a:gdLst/>
            <a:ahLst/>
            <a:cxnLst/>
            <a:rect l="l" t="t" r="r" b="b"/>
            <a:pathLst>
              <a:path w="2844800" h="1625600">
                <a:moveTo>
                  <a:pt x="101600" y="0"/>
                </a:moveTo>
                <a:lnTo>
                  <a:pt x="2743200" y="0"/>
                </a:lnTo>
                <a:cubicBezTo>
                  <a:pt x="2799275" y="0"/>
                  <a:pt x="2844800" y="45525"/>
                  <a:pt x="2844800" y="101600"/>
                </a:cubicBezTo>
                <a:lnTo>
                  <a:pt x="2844800" y="1524000"/>
                </a:lnTo>
                <a:cubicBezTo>
                  <a:pt x="2844800" y="1580075"/>
                  <a:pt x="2799275" y="1625600"/>
                  <a:pt x="27432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484DF">
              <a:alpha val="30196"/>
            </a:srgbClr>
          </a:solidFill>
        </p:spPr>
      </p:sp>
      <p:pic>
        <p:nvPicPr>
          <p:cNvPr id="16" name="Image 3" descr="https://kimi-web-img.moonshot.cn/img/www.waveshare.net/8ac8bb45dddea6b8584d4f8eb14053a0b6e3330e.jpg"/>
          <p:cNvPicPr>
            <a:picLocks noChangeAspect="1"/>
          </p:cNvPicPr>
          <p:nvPr/>
        </p:nvPicPr>
        <p:blipFill>
          <a:blip r:embed="rId3"/>
          <a:srcRect l="12500" r="12500"/>
          <a:stretch>
            <a:fillRect/>
          </a:stretch>
        </p:blipFill>
        <p:spPr>
          <a:xfrm>
            <a:off x="7651750" y="3606800"/>
            <a:ext cx="812800" cy="812800"/>
          </a:xfrm>
          <a:prstGeom prst="roundRect">
            <a:avLst>
              <a:gd name="adj" fmla="val 50000"/>
            </a:avLst>
          </a:prstGeom>
        </p:spPr>
      </p:pic>
      <p:sp>
        <p:nvSpPr>
          <p:cNvPr id="17" name="Text 11"/>
          <p:cNvSpPr/>
          <p:nvPr/>
        </p:nvSpPr>
        <p:spPr>
          <a:xfrm>
            <a:off x="6921500" y="4453255"/>
            <a:ext cx="2288540" cy="296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一个更大的冲突域</a:t>
            </a:r>
            <a:endParaRPr lang="en-US" b="1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6662420" y="4724400"/>
            <a:ext cx="2767965" cy="3365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4A5565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吞吐量随节点增加而下降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5" grpId="0"/>
      <p:bldP spid="5" grpId="1"/>
      <p:bldP spid="14" grpId="0"/>
      <p:bldP spid="14" grpId="1"/>
      <p:bldP spid="8" grpId="0"/>
      <p:bldP spid="8" grpId="1"/>
      <p:bldP spid="17" grpId="0"/>
      <p:bldP spid="17" grpId="1"/>
      <p:bldP spid="18" grpId="0"/>
      <p:bldP spid="18" grpId="1"/>
      <p:bldP spid="11" grpId="0"/>
      <p:bldP spid="11" grpId="1"/>
      <p:bldP spid="13" grpId="0"/>
      <p:bldP spid="13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statics.moonshot.cn/kimi-ppt/html-gen/static/image-err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4673600" cy="6350000"/>
          </a:xfrm>
          <a:prstGeom prst="roundRect">
            <a:avLst>
              <a:gd name="adj" fmla="val 2174"/>
            </a:avLst>
          </a:prstGeom>
        </p:spPr>
      </p:pic>
      <p:sp>
        <p:nvSpPr>
          <p:cNvPr id="4" name="Text 0"/>
          <p:cNvSpPr/>
          <p:nvPr/>
        </p:nvSpPr>
        <p:spPr>
          <a:xfrm>
            <a:off x="5334000" y="476885"/>
            <a:ext cx="6794500" cy="18345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网桥：智能的分段器</a:t>
            </a:r>
            <a:endParaRPr lang="en-US" sz="4800" dirty="0"/>
          </a:p>
        </p:txBody>
      </p:sp>
      <p:sp>
        <p:nvSpPr>
          <p:cNvPr id="5" name="Text 1"/>
          <p:cNvSpPr/>
          <p:nvPr/>
        </p:nvSpPr>
        <p:spPr>
          <a:xfrm>
            <a:off x="5334000" y="1814830"/>
            <a:ext cx="6705600" cy="130937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网桥根据</a:t>
            </a:r>
            <a:r>
              <a:rPr 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MAC地址 </a:t>
            </a: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转发帧，能隔离冲突，将一个大碰撞域分割成多个小的。</a:t>
            </a:r>
            <a:endParaRPr lang="en-US" sz="2400" dirty="0"/>
          </a:p>
        </p:txBody>
      </p:sp>
      <p:sp>
        <p:nvSpPr>
          <p:cNvPr id="6" name="Shape 2"/>
          <p:cNvSpPr/>
          <p:nvPr>
            <p:custDataLst>
              <p:tags r:id="rId3"/>
            </p:custDataLst>
          </p:nvPr>
        </p:nvSpPr>
        <p:spPr>
          <a:xfrm>
            <a:off x="5435600" y="3383787"/>
            <a:ext cx="225548" cy="225548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47625" y="22225"/>
                </a:moveTo>
                <a:cubicBezTo>
                  <a:pt x="47625" y="9962"/>
                  <a:pt x="57587" y="0"/>
                  <a:pt x="69850" y="0"/>
                </a:cubicBezTo>
                <a:lnTo>
                  <a:pt x="79375" y="0"/>
                </a:lnTo>
                <a:cubicBezTo>
                  <a:pt x="86400" y="0"/>
                  <a:pt x="92075" y="5675"/>
                  <a:pt x="92075" y="12700"/>
                </a:cubicBezTo>
                <a:lnTo>
                  <a:pt x="92075" y="190500"/>
                </a:lnTo>
                <a:cubicBezTo>
                  <a:pt x="92075" y="197525"/>
                  <a:pt x="86400" y="203200"/>
                  <a:pt x="79375" y="203200"/>
                </a:cubicBezTo>
                <a:lnTo>
                  <a:pt x="66675" y="203200"/>
                </a:lnTo>
                <a:cubicBezTo>
                  <a:pt x="54848" y="203200"/>
                  <a:pt x="44887" y="195104"/>
                  <a:pt x="42069" y="184150"/>
                </a:cubicBezTo>
                <a:cubicBezTo>
                  <a:pt x="41791" y="184150"/>
                  <a:pt x="41553" y="184150"/>
                  <a:pt x="41275" y="184150"/>
                </a:cubicBezTo>
                <a:cubicBezTo>
                  <a:pt x="23733" y="184150"/>
                  <a:pt x="9525" y="169942"/>
                  <a:pt x="9525" y="152400"/>
                </a:cubicBezTo>
                <a:cubicBezTo>
                  <a:pt x="9525" y="145256"/>
                  <a:pt x="11906" y="138668"/>
                  <a:pt x="15875" y="133350"/>
                </a:cubicBezTo>
                <a:cubicBezTo>
                  <a:pt x="8176" y="127556"/>
                  <a:pt x="3175" y="118348"/>
                  <a:pt x="3175" y="107950"/>
                </a:cubicBezTo>
                <a:cubicBezTo>
                  <a:pt x="3175" y="95687"/>
                  <a:pt x="10160" y="85011"/>
                  <a:pt x="20320" y="79732"/>
                </a:cubicBezTo>
                <a:cubicBezTo>
                  <a:pt x="17502" y="74970"/>
                  <a:pt x="15875" y="69413"/>
                  <a:pt x="15875" y="63500"/>
                </a:cubicBezTo>
                <a:cubicBezTo>
                  <a:pt x="15875" y="45958"/>
                  <a:pt x="30083" y="31750"/>
                  <a:pt x="47625" y="31750"/>
                </a:cubicBezTo>
                <a:lnTo>
                  <a:pt x="47625" y="22225"/>
                </a:lnTo>
                <a:close/>
                <a:moveTo>
                  <a:pt x="155575" y="22225"/>
                </a:moveTo>
                <a:lnTo>
                  <a:pt x="155575" y="31750"/>
                </a:lnTo>
                <a:cubicBezTo>
                  <a:pt x="173117" y="31750"/>
                  <a:pt x="187325" y="45958"/>
                  <a:pt x="187325" y="63500"/>
                </a:cubicBezTo>
                <a:cubicBezTo>
                  <a:pt x="187325" y="69453"/>
                  <a:pt x="185698" y="75009"/>
                  <a:pt x="182880" y="79732"/>
                </a:cubicBezTo>
                <a:cubicBezTo>
                  <a:pt x="193080" y="85011"/>
                  <a:pt x="200025" y="95647"/>
                  <a:pt x="200025" y="107950"/>
                </a:cubicBezTo>
                <a:cubicBezTo>
                  <a:pt x="200025" y="118348"/>
                  <a:pt x="195024" y="127556"/>
                  <a:pt x="187325" y="133350"/>
                </a:cubicBezTo>
                <a:cubicBezTo>
                  <a:pt x="191294" y="138668"/>
                  <a:pt x="193675" y="145256"/>
                  <a:pt x="193675" y="152400"/>
                </a:cubicBezTo>
                <a:cubicBezTo>
                  <a:pt x="193675" y="169942"/>
                  <a:pt x="179467" y="184150"/>
                  <a:pt x="161925" y="184150"/>
                </a:cubicBezTo>
                <a:cubicBezTo>
                  <a:pt x="161647" y="184150"/>
                  <a:pt x="161409" y="184150"/>
                  <a:pt x="161131" y="184150"/>
                </a:cubicBezTo>
                <a:cubicBezTo>
                  <a:pt x="158313" y="195104"/>
                  <a:pt x="148352" y="203200"/>
                  <a:pt x="136525" y="203200"/>
                </a:cubicBezTo>
                <a:lnTo>
                  <a:pt x="123825" y="203200"/>
                </a:lnTo>
                <a:cubicBezTo>
                  <a:pt x="116800" y="203200"/>
                  <a:pt x="111125" y="197525"/>
                  <a:pt x="111125" y="190500"/>
                </a:cubicBezTo>
                <a:lnTo>
                  <a:pt x="111125" y="12700"/>
                </a:lnTo>
                <a:cubicBezTo>
                  <a:pt x="111125" y="5675"/>
                  <a:pt x="116800" y="0"/>
                  <a:pt x="123825" y="0"/>
                </a:cubicBezTo>
                <a:lnTo>
                  <a:pt x="133350" y="0"/>
                </a:lnTo>
                <a:cubicBezTo>
                  <a:pt x="145613" y="0"/>
                  <a:pt x="155575" y="9962"/>
                  <a:pt x="155575" y="22225"/>
                </a:cubicBezTo>
                <a:close/>
              </a:path>
            </a:pathLst>
          </a:custGeom>
          <a:solidFill>
            <a:srgbClr val="4A90E2"/>
          </a:solidFill>
        </p:spPr>
      </p:sp>
      <p:sp>
        <p:nvSpPr>
          <p:cNvPr id="7" name="Text 3"/>
          <p:cNvSpPr/>
          <p:nvPr>
            <p:custDataLst>
              <p:tags r:id="rId4"/>
            </p:custDataLst>
          </p:nvPr>
        </p:nvSpPr>
        <p:spPr>
          <a:xfrm>
            <a:off x="5886695" y="3327400"/>
            <a:ext cx="5977010" cy="33832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自学习：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通过观察帧的源地址和入端口，动态建立地址表。</a:t>
            </a:r>
            <a:endParaRPr lang="en-US" dirty="0"/>
          </a:p>
        </p:txBody>
      </p:sp>
      <p:sp>
        <p:nvSpPr>
          <p:cNvPr id="8" name="Shape 4"/>
          <p:cNvSpPr/>
          <p:nvPr>
            <p:custDataLst>
              <p:tags r:id="rId5"/>
            </p:custDataLst>
          </p:nvPr>
        </p:nvSpPr>
        <p:spPr>
          <a:xfrm>
            <a:off x="5435600" y="3891269"/>
            <a:ext cx="225548" cy="225548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2700" y="25400"/>
                </a:moveTo>
                <a:cubicBezTo>
                  <a:pt x="7580" y="25400"/>
                  <a:pt x="2937" y="28496"/>
                  <a:pt x="953" y="33258"/>
                </a:cubicBezTo>
                <a:cubicBezTo>
                  <a:pt x="-1032" y="38021"/>
                  <a:pt x="79" y="43458"/>
                  <a:pt x="3731" y="47069"/>
                </a:cubicBezTo>
                <a:lnTo>
                  <a:pt x="76200" y="119578"/>
                </a:lnTo>
                <a:lnTo>
                  <a:pt x="76200" y="165100"/>
                </a:lnTo>
                <a:cubicBezTo>
                  <a:pt x="76200" y="168473"/>
                  <a:pt x="77549" y="171688"/>
                  <a:pt x="79931" y="174069"/>
                </a:cubicBezTo>
                <a:lnTo>
                  <a:pt x="105331" y="199469"/>
                </a:lnTo>
                <a:cubicBezTo>
                  <a:pt x="108982" y="203121"/>
                  <a:pt x="114419" y="204192"/>
                  <a:pt x="119182" y="202208"/>
                </a:cubicBezTo>
                <a:cubicBezTo>
                  <a:pt x="123944" y="200223"/>
                  <a:pt x="127000" y="195620"/>
                  <a:pt x="127000" y="190500"/>
                </a:cubicBezTo>
                <a:lnTo>
                  <a:pt x="127000" y="119578"/>
                </a:lnTo>
                <a:lnTo>
                  <a:pt x="199469" y="47109"/>
                </a:lnTo>
                <a:cubicBezTo>
                  <a:pt x="203121" y="43458"/>
                  <a:pt x="204192" y="38021"/>
                  <a:pt x="202208" y="33258"/>
                </a:cubicBezTo>
                <a:cubicBezTo>
                  <a:pt x="200223" y="28496"/>
                  <a:pt x="195620" y="25400"/>
                  <a:pt x="190500" y="25400"/>
                </a:cubicBezTo>
                <a:lnTo>
                  <a:pt x="12700" y="25400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9" name="Text 5"/>
          <p:cNvSpPr/>
          <p:nvPr>
            <p:custDataLst>
              <p:tags r:id="rId6"/>
            </p:custDataLst>
          </p:nvPr>
        </p:nvSpPr>
        <p:spPr>
          <a:xfrm>
            <a:off x="5886695" y="3834882"/>
            <a:ext cx="5300367" cy="33832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过滤：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若目的地址和源地址在同一端口，则丢弃帧。</a:t>
            </a:r>
            <a:endParaRPr lang="en-US" dirty="0"/>
          </a:p>
        </p:txBody>
      </p:sp>
      <p:sp>
        <p:nvSpPr>
          <p:cNvPr id="10" name="Shape 6"/>
          <p:cNvSpPr/>
          <p:nvPr>
            <p:custDataLst>
              <p:tags r:id="rId7"/>
            </p:custDataLst>
          </p:nvPr>
        </p:nvSpPr>
        <p:spPr>
          <a:xfrm>
            <a:off x="5435600" y="4398751"/>
            <a:ext cx="225548" cy="225548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22158" y="7302"/>
                </a:moveTo>
                <a:cubicBezTo>
                  <a:pt x="117396" y="9287"/>
                  <a:pt x="114300" y="13891"/>
                  <a:pt x="114300" y="19050"/>
                </a:cubicBezTo>
                <a:lnTo>
                  <a:pt x="114300" y="50800"/>
                </a:lnTo>
                <a:lnTo>
                  <a:pt x="69850" y="50800"/>
                </a:lnTo>
                <a:cubicBezTo>
                  <a:pt x="31274" y="50800"/>
                  <a:pt x="0" y="82074"/>
                  <a:pt x="0" y="120650"/>
                </a:cubicBezTo>
                <a:cubicBezTo>
                  <a:pt x="0" y="165616"/>
                  <a:pt x="32345" y="185698"/>
                  <a:pt x="39767" y="189746"/>
                </a:cubicBezTo>
                <a:cubicBezTo>
                  <a:pt x="40759" y="190302"/>
                  <a:pt x="41870" y="190500"/>
                  <a:pt x="42982" y="190500"/>
                </a:cubicBezTo>
                <a:cubicBezTo>
                  <a:pt x="47308" y="190500"/>
                  <a:pt x="50800" y="186968"/>
                  <a:pt x="50800" y="182682"/>
                </a:cubicBezTo>
                <a:cubicBezTo>
                  <a:pt x="50800" y="179705"/>
                  <a:pt x="49093" y="176967"/>
                  <a:pt x="46911" y="174943"/>
                </a:cubicBezTo>
                <a:cubicBezTo>
                  <a:pt x="43180" y="171450"/>
                  <a:pt x="38100" y="164465"/>
                  <a:pt x="38100" y="152440"/>
                </a:cubicBezTo>
                <a:cubicBezTo>
                  <a:pt x="38100" y="131405"/>
                  <a:pt x="55166" y="114340"/>
                  <a:pt x="76200" y="114340"/>
                </a:cubicBezTo>
                <a:lnTo>
                  <a:pt x="114300" y="114340"/>
                </a:lnTo>
                <a:lnTo>
                  <a:pt x="114300" y="146090"/>
                </a:lnTo>
                <a:cubicBezTo>
                  <a:pt x="114300" y="151209"/>
                  <a:pt x="117396" y="155853"/>
                  <a:pt x="122158" y="157837"/>
                </a:cubicBezTo>
                <a:cubicBezTo>
                  <a:pt x="126921" y="159822"/>
                  <a:pt x="132358" y="158710"/>
                  <a:pt x="136009" y="155099"/>
                </a:cubicBezTo>
                <a:lnTo>
                  <a:pt x="199509" y="91599"/>
                </a:lnTo>
                <a:cubicBezTo>
                  <a:pt x="204470" y="86638"/>
                  <a:pt x="204470" y="78581"/>
                  <a:pt x="199509" y="73620"/>
                </a:cubicBezTo>
                <a:lnTo>
                  <a:pt x="136009" y="10120"/>
                </a:lnTo>
                <a:cubicBezTo>
                  <a:pt x="132358" y="6469"/>
                  <a:pt x="126921" y="5398"/>
                  <a:pt x="122158" y="7382"/>
                </a:cubicBezTo>
                <a:close/>
              </a:path>
            </a:pathLst>
          </a:custGeom>
          <a:solidFill>
            <a:srgbClr val="4A90E2"/>
          </a:solidFill>
        </p:spPr>
      </p:sp>
      <p:sp>
        <p:nvSpPr>
          <p:cNvPr id="11" name="Text 7"/>
          <p:cNvSpPr/>
          <p:nvPr>
            <p:custDataLst>
              <p:tags r:id="rId8"/>
            </p:custDataLst>
          </p:nvPr>
        </p:nvSpPr>
        <p:spPr>
          <a:xfrm>
            <a:off x="5886695" y="4342364"/>
            <a:ext cx="5525915" cy="33832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转发：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若目的地址在另一端口，则将帧转发到该端口。</a:t>
            </a:r>
            <a:endParaRPr lang="en-US" dirty="0"/>
          </a:p>
        </p:txBody>
      </p:sp>
      <p:sp>
        <p:nvSpPr>
          <p:cNvPr id="12" name="Shape 8"/>
          <p:cNvSpPr/>
          <p:nvPr>
            <p:custDataLst>
              <p:tags r:id="rId9"/>
            </p:custDataLst>
          </p:nvPr>
        </p:nvSpPr>
        <p:spPr>
          <a:xfrm>
            <a:off x="5435600" y="4906233"/>
            <a:ext cx="225548" cy="225548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83039" y="7501"/>
                </a:moveTo>
                <a:cubicBezTo>
                  <a:pt x="187603" y="9525"/>
                  <a:pt x="190500" y="14049"/>
                  <a:pt x="190500" y="19050"/>
                </a:cubicBezTo>
                <a:lnTo>
                  <a:pt x="190500" y="184150"/>
                </a:lnTo>
                <a:cubicBezTo>
                  <a:pt x="190500" y="189151"/>
                  <a:pt x="187603" y="193675"/>
                  <a:pt x="183039" y="195699"/>
                </a:cubicBezTo>
                <a:cubicBezTo>
                  <a:pt x="178475" y="197723"/>
                  <a:pt x="173196" y="196969"/>
                  <a:pt x="169426" y="193675"/>
                </a:cubicBezTo>
                <a:lnTo>
                  <a:pt x="150932" y="177522"/>
                </a:lnTo>
                <a:cubicBezTo>
                  <a:pt x="133628" y="162401"/>
                  <a:pt x="111760" y="153591"/>
                  <a:pt x="88860" y="152519"/>
                </a:cubicBezTo>
                <a:lnTo>
                  <a:pt x="88860" y="190500"/>
                </a:lnTo>
                <a:cubicBezTo>
                  <a:pt x="88860" y="197525"/>
                  <a:pt x="83185" y="203200"/>
                  <a:pt x="76160" y="203200"/>
                </a:cubicBezTo>
                <a:lnTo>
                  <a:pt x="63460" y="203200"/>
                </a:lnTo>
                <a:cubicBezTo>
                  <a:pt x="56436" y="203200"/>
                  <a:pt x="50760" y="197525"/>
                  <a:pt x="50760" y="190500"/>
                </a:cubicBezTo>
                <a:lnTo>
                  <a:pt x="50760" y="152400"/>
                </a:lnTo>
                <a:cubicBezTo>
                  <a:pt x="22741" y="152400"/>
                  <a:pt x="0" y="129659"/>
                  <a:pt x="0" y="101600"/>
                </a:cubicBezTo>
                <a:cubicBezTo>
                  <a:pt x="0" y="73541"/>
                  <a:pt x="22741" y="50800"/>
                  <a:pt x="50800" y="50800"/>
                </a:cubicBezTo>
                <a:lnTo>
                  <a:pt x="84336" y="50800"/>
                </a:lnTo>
                <a:cubicBezTo>
                  <a:pt x="108863" y="50721"/>
                  <a:pt x="132517" y="41791"/>
                  <a:pt x="150971" y="25678"/>
                </a:cubicBezTo>
                <a:lnTo>
                  <a:pt x="169466" y="9525"/>
                </a:lnTo>
                <a:cubicBezTo>
                  <a:pt x="173196" y="6231"/>
                  <a:pt x="178554" y="5477"/>
                  <a:pt x="183078" y="7501"/>
                </a:cubicBezTo>
                <a:close/>
                <a:moveTo>
                  <a:pt x="88900" y="127000"/>
                </a:moveTo>
                <a:lnTo>
                  <a:pt x="88900" y="127079"/>
                </a:lnTo>
                <a:cubicBezTo>
                  <a:pt x="116800" y="128151"/>
                  <a:pt x="143589" y="138390"/>
                  <a:pt x="165100" y="156210"/>
                </a:cubicBezTo>
                <a:lnTo>
                  <a:pt x="165100" y="46950"/>
                </a:lnTo>
                <a:cubicBezTo>
                  <a:pt x="143589" y="64770"/>
                  <a:pt x="116800" y="75009"/>
                  <a:pt x="88900" y="76081"/>
                </a:cubicBezTo>
                <a:lnTo>
                  <a:pt x="88900" y="127000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13" name="Text 9"/>
          <p:cNvSpPr/>
          <p:nvPr>
            <p:custDataLst>
              <p:tags r:id="rId10"/>
            </p:custDataLst>
          </p:nvPr>
        </p:nvSpPr>
        <p:spPr>
          <a:xfrm>
            <a:off x="5886695" y="4849846"/>
            <a:ext cx="5525915" cy="33832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广播：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若目的地址未知，则将帧广播到所有其他端口。</a:t>
            </a:r>
            <a:endParaRPr lang="en-US" dirty="0"/>
          </a:p>
        </p:txBody>
      </p:sp>
      <p:pic>
        <p:nvPicPr>
          <p:cNvPr id="14" name="图片 13" descr="网桥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7190" y="1054100"/>
            <a:ext cx="4854575" cy="43732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7" grpId="0"/>
      <p:bldP spid="7" grpId="1"/>
      <p:bldP spid="9" grpId="0"/>
      <p:bldP spid="9" grpId="1"/>
      <p:bldP spid="11" grpId="0"/>
      <p:bldP spid="11" grpId="1"/>
      <p:bldP spid="13" grpId="0"/>
      <p:bldP spid="13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690880"/>
            <a:ext cx="11874500" cy="1397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交换机：星型全双工时代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203200" y="2005330"/>
            <a:ext cx="11785600" cy="692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交换机是多端口网桥，为每对端口提供独享带宽，并支持全双工通信，彻底改变了以太网的面貌。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1016000" y="3002279"/>
            <a:ext cx="4635500" cy="2184400"/>
          </a:xfrm>
          <a:custGeom>
            <a:avLst/>
            <a:gdLst/>
            <a:ahLst/>
            <a:cxnLst/>
            <a:rect l="l" t="t" r="r" b="b"/>
            <a:pathLst>
              <a:path w="4635500" h="2184400">
                <a:moveTo>
                  <a:pt x="101596" y="0"/>
                </a:moveTo>
                <a:lnTo>
                  <a:pt x="4533904" y="0"/>
                </a:lnTo>
                <a:cubicBezTo>
                  <a:pt x="4590014" y="0"/>
                  <a:pt x="4635500" y="45486"/>
                  <a:pt x="4635500" y="101596"/>
                </a:cubicBezTo>
                <a:lnTo>
                  <a:pt x="4635500" y="2082804"/>
                </a:lnTo>
                <a:cubicBezTo>
                  <a:pt x="4635500" y="2138914"/>
                  <a:pt x="4590014" y="2184400"/>
                  <a:pt x="4533904" y="2184400"/>
                </a:cubicBezTo>
                <a:lnTo>
                  <a:pt x="101596" y="2184400"/>
                </a:lnTo>
                <a:cubicBezTo>
                  <a:pt x="45486" y="2184400"/>
                  <a:pt x="0" y="2138914"/>
                  <a:pt x="0" y="2082804"/>
                </a:cubicBezTo>
                <a:lnTo>
                  <a:pt x="0" y="101596"/>
                </a:lnTo>
                <a:cubicBezTo>
                  <a:pt x="0" y="45524"/>
                  <a:pt x="45524" y="0"/>
                  <a:pt x="10159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ADD8E6"/>
            </a:solidFill>
            <a:prstDash val="dash"/>
          </a:ln>
        </p:spPr>
      </p:sp>
      <p:sp>
        <p:nvSpPr>
          <p:cNvPr id="6" name="Text 3"/>
          <p:cNvSpPr/>
          <p:nvPr/>
        </p:nvSpPr>
        <p:spPr>
          <a:xfrm>
            <a:off x="1188720" y="3225800"/>
            <a:ext cx="4330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共享式以太网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239520" y="3683000"/>
            <a:ext cx="4318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总线型, 半双工, CSMA/CD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1239520" y="4038600"/>
            <a:ext cx="4318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共享带宽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1239520" y="4394200"/>
            <a:ext cx="4318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冲突频繁</a:t>
            </a:r>
            <a:endParaRPr lang="en-US" dirty="0"/>
          </a:p>
        </p:txBody>
      </p:sp>
      <p:sp>
        <p:nvSpPr>
          <p:cNvPr id="10" name="Text 7"/>
          <p:cNvSpPr/>
          <p:nvPr/>
        </p:nvSpPr>
        <p:spPr>
          <a:xfrm>
            <a:off x="1239520" y="4749800"/>
            <a:ext cx="4318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扩展性差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5838825" y="38862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208419"/>
                </a:moveTo>
                <a:cubicBezTo>
                  <a:pt x="517118" y="219581"/>
                  <a:pt x="517118" y="237708"/>
                  <a:pt x="505956" y="248870"/>
                </a:cubicBezTo>
                <a:lnTo>
                  <a:pt x="391656" y="363170"/>
                </a:lnTo>
                <a:cubicBezTo>
                  <a:pt x="383441" y="371386"/>
                  <a:pt x="371207" y="373797"/>
                  <a:pt x="360491" y="369332"/>
                </a:cubicBezTo>
                <a:cubicBezTo>
                  <a:pt x="349776" y="364867"/>
                  <a:pt x="342900" y="354419"/>
                  <a:pt x="342900" y="342900"/>
                </a:cubicBezTo>
                <a:lnTo>
                  <a:pt x="342900" y="285750"/>
                </a:lnTo>
                <a:lnTo>
                  <a:pt x="42863" y="285750"/>
                </a:lnTo>
                <a:cubicBezTo>
                  <a:pt x="19199" y="285750"/>
                  <a:pt x="0" y="266551"/>
                  <a:pt x="0" y="242888"/>
                </a:cubicBezTo>
                <a:lnTo>
                  <a:pt x="0" y="214313"/>
                </a:lnTo>
                <a:cubicBezTo>
                  <a:pt x="0" y="190649"/>
                  <a:pt x="19199" y="171450"/>
                  <a:pt x="42863" y="171450"/>
                </a:cubicBezTo>
                <a:lnTo>
                  <a:pt x="342900" y="171450"/>
                </a:lnTo>
                <a:lnTo>
                  <a:pt x="342900" y="114300"/>
                </a:lnTo>
                <a:cubicBezTo>
                  <a:pt x="342900" y="102781"/>
                  <a:pt x="349865" y="92333"/>
                  <a:pt x="360581" y="87868"/>
                </a:cubicBezTo>
                <a:cubicBezTo>
                  <a:pt x="371296" y="83403"/>
                  <a:pt x="383530" y="85904"/>
                  <a:pt x="391745" y="94030"/>
                </a:cubicBezTo>
                <a:lnTo>
                  <a:pt x="506045" y="208330"/>
                </a:lnTo>
                <a:close/>
              </a:path>
            </a:pathLst>
          </a:custGeom>
          <a:solidFill>
            <a:srgbClr val="7484DF"/>
          </a:solidFill>
        </p:spPr>
      </p:sp>
      <p:sp>
        <p:nvSpPr>
          <p:cNvPr id="12" name="Shape 9"/>
          <p:cNvSpPr/>
          <p:nvPr/>
        </p:nvSpPr>
        <p:spPr>
          <a:xfrm>
            <a:off x="6502400" y="3002279"/>
            <a:ext cx="4635500" cy="2184400"/>
          </a:xfrm>
          <a:custGeom>
            <a:avLst/>
            <a:gdLst/>
            <a:ahLst/>
            <a:cxnLst/>
            <a:rect l="l" t="t" r="r" b="b"/>
            <a:pathLst>
              <a:path w="4635500" h="2184400">
                <a:moveTo>
                  <a:pt x="101596" y="0"/>
                </a:moveTo>
                <a:lnTo>
                  <a:pt x="4533904" y="0"/>
                </a:lnTo>
                <a:cubicBezTo>
                  <a:pt x="4590014" y="0"/>
                  <a:pt x="4635500" y="45486"/>
                  <a:pt x="4635500" y="101596"/>
                </a:cubicBezTo>
                <a:lnTo>
                  <a:pt x="4635500" y="2082804"/>
                </a:lnTo>
                <a:cubicBezTo>
                  <a:pt x="4635500" y="2138914"/>
                  <a:pt x="4590014" y="2184400"/>
                  <a:pt x="4533904" y="2184400"/>
                </a:cubicBezTo>
                <a:lnTo>
                  <a:pt x="101596" y="2184400"/>
                </a:lnTo>
                <a:cubicBezTo>
                  <a:pt x="45486" y="2184400"/>
                  <a:pt x="0" y="2138914"/>
                  <a:pt x="0" y="2082804"/>
                </a:cubicBezTo>
                <a:lnTo>
                  <a:pt x="0" y="101596"/>
                </a:lnTo>
                <a:cubicBezTo>
                  <a:pt x="0" y="45524"/>
                  <a:pt x="45524" y="0"/>
                  <a:pt x="101596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 w="20320">
            <a:solidFill>
              <a:srgbClr val="4A90E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675120" y="3225800"/>
            <a:ext cx="4330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交换式以太网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6725920" y="3683000"/>
            <a:ext cx="4318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星型, 全双工, 无冲突</a:t>
            </a:r>
            <a:endParaRPr lang="en-US" dirty="0"/>
          </a:p>
        </p:txBody>
      </p:sp>
      <p:sp>
        <p:nvSpPr>
          <p:cNvPr id="15" name="Text 12"/>
          <p:cNvSpPr/>
          <p:nvPr/>
        </p:nvSpPr>
        <p:spPr>
          <a:xfrm>
            <a:off x="6725920" y="4038600"/>
            <a:ext cx="4318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速率独享</a:t>
            </a:r>
            <a:endParaRPr lang="en-US" dirty="0"/>
          </a:p>
        </p:txBody>
      </p:sp>
      <p:sp>
        <p:nvSpPr>
          <p:cNvPr id="16" name="Text 13"/>
          <p:cNvSpPr/>
          <p:nvPr/>
        </p:nvSpPr>
        <p:spPr>
          <a:xfrm>
            <a:off x="6725920" y="4394200"/>
            <a:ext cx="4318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全双工通信</a:t>
            </a:r>
            <a:endParaRPr lang="en-US" dirty="0"/>
          </a:p>
        </p:txBody>
      </p:sp>
      <p:sp>
        <p:nvSpPr>
          <p:cNvPr id="17" name="Text 14"/>
          <p:cNvSpPr/>
          <p:nvPr/>
        </p:nvSpPr>
        <p:spPr>
          <a:xfrm>
            <a:off x="6725920" y="4749800"/>
            <a:ext cx="4318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易于维护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6" grpId="0"/>
      <p:bldP spid="6" grpId="1"/>
      <p:bldP spid="13" grpId="0"/>
      <p:bldP spid="13" grpId="1"/>
      <p:bldP spid="7" grpId="0"/>
      <p:bldP spid="7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8" grpId="0"/>
      <p:bldP spid="8" grpId="1"/>
      <p:bldP spid="9" grpId="0"/>
      <p:bldP spid="9" grpId="1"/>
      <p:bldP spid="10" grpId="0"/>
      <p:bldP spid="10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077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高速以太网速览</a:t>
            </a:r>
            <a:endParaRPr lang="en-US" sz="44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C:/Users/huanghuiwen/Desktop/以太网.jpg以太网"/>
          <p:cNvPicPr>
            <a:picLocks noChangeAspect="1"/>
          </p:cNvPicPr>
          <p:nvPr/>
        </p:nvPicPr>
        <p:blipFill>
          <a:blip r:embed="rId2"/>
          <a:srcRect l="11877" r="18473"/>
          <a:stretch>
            <a:fillRect/>
          </a:stretch>
        </p:blipFill>
        <p:spPr>
          <a:xfrm>
            <a:off x="254000" y="254000"/>
            <a:ext cx="5842000" cy="6350000"/>
          </a:xfrm>
          <a:prstGeom prst="roundRect">
            <a:avLst>
              <a:gd name="adj" fmla="val 1739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502400" y="267335"/>
            <a:ext cx="5626100" cy="14497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快速以太网：百兆平民化</a:t>
            </a:r>
            <a:endParaRPr lang="en-US" sz="4800" dirty="0"/>
          </a:p>
        </p:txBody>
      </p:sp>
      <p:sp>
        <p:nvSpPr>
          <p:cNvPr id="5" name="Text 1"/>
          <p:cNvSpPr/>
          <p:nvPr/>
        </p:nvSpPr>
        <p:spPr>
          <a:xfrm>
            <a:off x="6502400" y="2108200"/>
            <a:ext cx="55372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将速率提升至100Mbps，同时保持了与传统以太网的</a:t>
            </a:r>
            <a:r>
              <a:rPr 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完全兼容性 </a:t>
            </a: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，实现了平滑过渡。</a:t>
            </a:r>
            <a:endParaRPr lang="en-US" sz="2400" dirty="0"/>
          </a:p>
        </p:txBody>
      </p:sp>
      <p:sp>
        <p:nvSpPr>
          <p:cNvPr id="6" name="Shape 2"/>
          <p:cNvSpPr/>
          <p:nvPr>
            <p:custDataLst>
              <p:tags r:id="rId3"/>
            </p:custDataLst>
          </p:nvPr>
        </p:nvSpPr>
        <p:spPr>
          <a:xfrm>
            <a:off x="6502400" y="3314700"/>
            <a:ext cx="5435600" cy="1219200"/>
          </a:xfrm>
          <a:custGeom>
            <a:avLst/>
            <a:gdLst/>
            <a:ahLst/>
            <a:cxnLst/>
            <a:rect l="l" t="t" r="r" b="b"/>
            <a:pathLst>
              <a:path w="5435600" h="1219200">
                <a:moveTo>
                  <a:pt x="101596" y="0"/>
                </a:moveTo>
                <a:lnTo>
                  <a:pt x="5334004" y="0"/>
                </a:lnTo>
                <a:cubicBezTo>
                  <a:pt x="5390114" y="0"/>
                  <a:pt x="5435600" y="45486"/>
                  <a:pt x="5435600" y="101596"/>
                </a:cubicBezTo>
                <a:lnTo>
                  <a:pt x="5435600" y="1117604"/>
                </a:lnTo>
                <a:cubicBezTo>
                  <a:pt x="5435600" y="1173714"/>
                  <a:pt x="5390114" y="1219200"/>
                  <a:pt x="53340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7" name="Text 3"/>
          <p:cNvSpPr/>
          <p:nvPr>
            <p:custDataLst>
              <p:tags r:id="rId4"/>
            </p:custDataLst>
          </p:nvPr>
        </p:nvSpPr>
        <p:spPr>
          <a:xfrm>
            <a:off x="6705600" y="3429000"/>
            <a:ext cx="5130800" cy="393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100BASE-TX</a:t>
            </a:r>
            <a:endParaRPr lang="en-US" sz="2000" dirty="0"/>
          </a:p>
        </p:txBody>
      </p:sp>
      <p:sp>
        <p:nvSpPr>
          <p:cNvPr id="8" name="Text 4"/>
          <p:cNvSpPr/>
          <p:nvPr>
            <p:custDataLst>
              <p:tags r:id="rId5"/>
            </p:custDataLst>
          </p:nvPr>
        </p:nvSpPr>
        <p:spPr>
          <a:xfrm>
            <a:off x="6705600" y="3841750"/>
            <a:ext cx="5118100" cy="4889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使用</a:t>
            </a: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2对5类UTP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双绞线，最大距离100米，成为桌面连接的主流。</a:t>
            </a:r>
            <a:endParaRPr lang="en-US" dirty="0"/>
          </a:p>
        </p:txBody>
      </p:sp>
      <p:sp>
        <p:nvSpPr>
          <p:cNvPr id="9" name="Shape 5"/>
          <p:cNvSpPr/>
          <p:nvPr>
            <p:custDataLst>
              <p:tags r:id="rId6"/>
            </p:custDataLst>
          </p:nvPr>
        </p:nvSpPr>
        <p:spPr>
          <a:xfrm>
            <a:off x="6502400" y="4737100"/>
            <a:ext cx="5435600" cy="1215390"/>
          </a:xfrm>
          <a:custGeom>
            <a:avLst/>
            <a:gdLst/>
            <a:ahLst/>
            <a:cxnLst/>
            <a:rect l="l" t="t" r="r" b="b"/>
            <a:pathLst>
              <a:path w="5435600" h="965200">
                <a:moveTo>
                  <a:pt x="101597" y="0"/>
                </a:moveTo>
                <a:lnTo>
                  <a:pt x="5334003" y="0"/>
                </a:lnTo>
                <a:cubicBezTo>
                  <a:pt x="5390113" y="0"/>
                  <a:pt x="5435600" y="45487"/>
                  <a:pt x="5435600" y="101597"/>
                </a:cubicBezTo>
                <a:lnTo>
                  <a:pt x="5435600" y="863603"/>
                </a:lnTo>
                <a:cubicBezTo>
                  <a:pt x="5435600" y="919713"/>
                  <a:pt x="5390113" y="965200"/>
                  <a:pt x="53340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10" name="Text 6"/>
          <p:cNvSpPr/>
          <p:nvPr>
            <p:custDataLst>
              <p:tags r:id="rId7"/>
            </p:custDataLst>
          </p:nvPr>
        </p:nvSpPr>
        <p:spPr>
          <a:xfrm>
            <a:off x="6705600" y="4808855"/>
            <a:ext cx="5130800" cy="4362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100BASE-FX</a:t>
            </a:r>
            <a:endParaRPr lang="en-US" sz="2000" dirty="0"/>
          </a:p>
        </p:txBody>
      </p:sp>
      <p:sp>
        <p:nvSpPr>
          <p:cNvPr id="11" name="Text 7"/>
          <p:cNvSpPr/>
          <p:nvPr>
            <p:custDataLst>
              <p:tags r:id="rId8"/>
            </p:custDataLst>
          </p:nvPr>
        </p:nvSpPr>
        <p:spPr>
          <a:xfrm>
            <a:off x="6705600" y="5245100"/>
            <a:ext cx="5118100" cy="44069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使用</a:t>
            </a: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2对光纤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，最大距离可达2公里，解决了楼宇间互联问题。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8" grpId="0"/>
      <p:bldP spid="8" grpId="1"/>
      <p:bldP spid="11" grpId="0"/>
      <p:bldP spid="11" grpId="1"/>
      <p:bldP spid="7" grpId="0"/>
      <p:bldP spid="7" grpId="1"/>
      <p:bldP spid="10" grpId="0"/>
      <p:bldP spid="10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502920"/>
            <a:ext cx="11874500" cy="15849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千兆以太网：载波延伸与分组突发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203200" y="1901825"/>
            <a:ext cx="11785600" cy="7956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为兼容传统以太网的</a:t>
            </a:r>
            <a:r>
              <a:rPr 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64字节最小帧 </a:t>
            </a: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，千兆以太网引入了两种关键技术。</a:t>
            </a:r>
            <a:endParaRPr lang="en-US" sz="2400" dirty="0"/>
          </a:p>
        </p:txBody>
      </p:sp>
      <p:sp>
        <p:nvSpPr>
          <p:cNvPr id="5" name="Shape 2"/>
          <p:cNvSpPr/>
          <p:nvPr>
            <p:custDataLst>
              <p:tags r:id="rId2"/>
            </p:custDataLst>
          </p:nvPr>
        </p:nvSpPr>
        <p:spPr>
          <a:xfrm>
            <a:off x="254000" y="3103885"/>
            <a:ext cx="5651500" cy="2082800"/>
          </a:xfrm>
          <a:custGeom>
            <a:avLst/>
            <a:gdLst/>
            <a:ahLst/>
            <a:cxnLst/>
            <a:rect l="l" t="t" r="r" b="b"/>
            <a:pathLst>
              <a:path w="5651500" h="2082800">
                <a:moveTo>
                  <a:pt x="101599" y="0"/>
                </a:moveTo>
                <a:lnTo>
                  <a:pt x="5549901" y="0"/>
                </a:lnTo>
                <a:cubicBezTo>
                  <a:pt x="5606013" y="0"/>
                  <a:pt x="5651500" y="45487"/>
                  <a:pt x="5651500" y="101599"/>
                </a:cubicBezTo>
                <a:lnTo>
                  <a:pt x="5651500" y="1981201"/>
                </a:lnTo>
                <a:cubicBezTo>
                  <a:pt x="5651500" y="2037313"/>
                  <a:pt x="5606013" y="2082800"/>
                  <a:pt x="55499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ADD8E6"/>
            </a:solidFill>
            <a:prstDash val="solid"/>
          </a:ln>
        </p:spPr>
      </p:sp>
      <p:sp>
        <p:nvSpPr>
          <p:cNvPr id="6" name="Text 3"/>
          <p:cNvSpPr/>
          <p:nvPr>
            <p:custDataLst>
              <p:tags r:id="rId3"/>
            </p:custDataLst>
          </p:nvPr>
        </p:nvSpPr>
        <p:spPr>
          <a:xfrm>
            <a:off x="414020" y="3327400"/>
            <a:ext cx="5372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载波延伸</a:t>
            </a:r>
            <a:endParaRPr lang="en-US" sz="1600" dirty="0"/>
          </a:p>
        </p:txBody>
      </p:sp>
      <p:sp>
        <p:nvSpPr>
          <p:cNvPr id="7" name="Text 4"/>
          <p:cNvSpPr/>
          <p:nvPr>
            <p:custDataLst>
              <p:tags r:id="rId4"/>
            </p:custDataLst>
          </p:nvPr>
        </p:nvSpPr>
        <p:spPr>
          <a:xfrm>
            <a:off x="433070" y="3835400"/>
            <a:ext cx="5334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将冲突检测时间从64字节扩展到</a:t>
            </a:r>
            <a:r>
              <a:rPr lang="en-US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512字节 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，通过填充无用数据（PAD）实现。</a:t>
            </a:r>
            <a:endParaRPr lang="en-US" dirty="0"/>
          </a:p>
        </p:txBody>
      </p:sp>
      <p:sp>
        <p:nvSpPr>
          <p:cNvPr id="8" name="Shape 5"/>
          <p:cNvSpPr/>
          <p:nvPr>
            <p:custDataLst>
              <p:tags r:id="rId5"/>
            </p:custDataLst>
          </p:nvPr>
        </p:nvSpPr>
        <p:spPr>
          <a:xfrm>
            <a:off x="477520" y="4546600"/>
            <a:ext cx="5245100" cy="203200"/>
          </a:xfrm>
          <a:custGeom>
            <a:avLst/>
            <a:gdLst/>
            <a:ahLst/>
            <a:cxnLst/>
            <a:rect l="l" t="t" r="r" b="b"/>
            <a:pathLst>
              <a:path w="5245100" h="203200">
                <a:moveTo>
                  <a:pt x="101600" y="0"/>
                </a:moveTo>
                <a:lnTo>
                  <a:pt x="5143500" y="0"/>
                </a:lnTo>
                <a:cubicBezTo>
                  <a:pt x="5199575" y="0"/>
                  <a:pt x="5245100" y="45525"/>
                  <a:pt x="5245100" y="101600"/>
                </a:cubicBezTo>
                <a:lnTo>
                  <a:pt x="5245100" y="101600"/>
                </a:lnTo>
                <a:cubicBezTo>
                  <a:pt x="5245100" y="157675"/>
                  <a:pt x="5199575" y="203200"/>
                  <a:pt x="51435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5E7EB"/>
          </a:solidFill>
        </p:spPr>
      </p:sp>
      <p:sp>
        <p:nvSpPr>
          <p:cNvPr id="9" name="Shape 6"/>
          <p:cNvSpPr/>
          <p:nvPr>
            <p:custDataLst>
              <p:tags r:id="rId6"/>
            </p:custDataLst>
          </p:nvPr>
        </p:nvSpPr>
        <p:spPr>
          <a:xfrm>
            <a:off x="477520" y="4546600"/>
            <a:ext cx="660400" cy="203200"/>
          </a:xfrm>
          <a:custGeom>
            <a:avLst/>
            <a:gdLst/>
            <a:ahLst/>
            <a:cxnLst/>
            <a:rect l="l" t="t" r="r" b="b"/>
            <a:pathLst>
              <a:path w="660400" h="203200">
                <a:moveTo>
                  <a:pt x="0" y="0"/>
                </a:moveTo>
                <a:lnTo>
                  <a:pt x="660400" y="0"/>
                </a:lnTo>
                <a:lnTo>
                  <a:pt x="6604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10" name="Shape 7"/>
          <p:cNvSpPr/>
          <p:nvPr>
            <p:custDataLst>
              <p:tags r:id="rId7"/>
            </p:custDataLst>
          </p:nvPr>
        </p:nvSpPr>
        <p:spPr>
          <a:xfrm>
            <a:off x="1132840" y="4546600"/>
            <a:ext cx="4584700" cy="203200"/>
          </a:xfrm>
          <a:custGeom>
            <a:avLst/>
            <a:gdLst/>
            <a:ahLst/>
            <a:cxnLst/>
            <a:rect l="l" t="t" r="r" b="b"/>
            <a:pathLst>
              <a:path w="4584700" h="203200">
                <a:moveTo>
                  <a:pt x="0" y="0"/>
                </a:moveTo>
                <a:lnTo>
                  <a:pt x="4584700" y="0"/>
                </a:lnTo>
                <a:lnTo>
                  <a:pt x="45847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7484DF"/>
          </a:solidFill>
        </p:spPr>
      </p:sp>
      <p:sp>
        <p:nvSpPr>
          <p:cNvPr id="11" name="Text 8"/>
          <p:cNvSpPr/>
          <p:nvPr>
            <p:custDataLst>
              <p:tags r:id="rId8"/>
            </p:custDataLst>
          </p:nvPr>
        </p:nvSpPr>
        <p:spPr>
          <a:xfrm>
            <a:off x="439420" y="4800600"/>
            <a:ext cx="53213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 (64B) | PAD (填充至512B)</a:t>
            </a:r>
            <a:endParaRPr lang="en-US" dirty="0"/>
          </a:p>
        </p:txBody>
      </p:sp>
      <p:sp>
        <p:nvSpPr>
          <p:cNvPr id="12" name="Shape 9"/>
          <p:cNvSpPr/>
          <p:nvPr>
            <p:custDataLst>
              <p:tags r:id="rId9"/>
            </p:custDataLst>
          </p:nvPr>
        </p:nvSpPr>
        <p:spPr>
          <a:xfrm>
            <a:off x="6248400" y="3103885"/>
            <a:ext cx="5651500" cy="1828800"/>
          </a:xfrm>
          <a:custGeom>
            <a:avLst/>
            <a:gdLst/>
            <a:ahLst/>
            <a:cxnLst/>
            <a:rect l="l" t="t" r="r" b="b"/>
            <a:pathLst>
              <a:path w="5651500" h="1828800">
                <a:moveTo>
                  <a:pt x="101608" y="0"/>
                </a:moveTo>
                <a:lnTo>
                  <a:pt x="5549892" y="0"/>
                </a:lnTo>
                <a:cubicBezTo>
                  <a:pt x="5606008" y="0"/>
                  <a:pt x="5651500" y="45492"/>
                  <a:pt x="5651500" y="101608"/>
                </a:cubicBezTo>
                <a:lnTo>
                  <a:pt x="5651500" y="1727192"/>
                </a:lnTo>
                <a:cubicBezTo>
                  <a:pt x="5651500" y="1783308"/>
                  <a:pt x="5606008" y="1828800"/>
                  <a:pt x="55498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ADD8E6"/>
            </a:solidFill>
            <a:prstDash val="solid"/>
          </a:ln>
        </p:spPr>
      </p:sp>
      <p:sp>
        <p:nvSpPr>
          <p:cNvPr id="13" name="Text 10"/>
          <p:cNvSpPr/>
          <p:nvPr>
            <p:custDataLst>
              <p:tags r:id="rId10"/>
            </p:custDataLst>
          </p:nvPr>
        </p:nvSpPr>
        <p:spPr>
          <a:xfrm>
            <a:off x="6408420" y="3327400"/>
            <a:ext cx="5372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分组突发</a:t>
            </a:r>
            <a:endParaRPr lang="en-US" sz="1600" dirty="0"/>
          </a:p>
        </p:txBody>
      </p:sp>
      <p:sp>
        <p:nvSpPr>
          <p:cNvPr id="14" name="Text 11"/>
          <p:cNvSpPr/>
          <p:nvPr>
            <p:custDataLst>
              <p:tags r:id="rId11"/>
            </p:custDataLst>
          </p:nvPr>
        </p:nvSpPr>
        <p:spPr>
          <a:xfrm>
            <a:off x="6427470" y="3835400"/>
            <a:ext cx="5334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允许站点连续发送多个短帧，共享一次争用期，提高传输效率。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5" name="Shape 12"/>
          <p:cNvSpPr/>
          <p:nvPr>
            <p:custDataLst>
              <p:tags r:id="rId12"/>
            </p:custDataLst>
          </p:nvPr>
        </p:nvSpPr>
        <p:spPr>
          <a:xfrm>
            <a:off x="6471920" y="4292600"/>
            <a:ext cx="5245100" cy="203200"/>
          </a:xfrm>
          <a:custGeom>
            <a:avLst/>
            <a:gdLst/>
            <a:ahLst/>
            <a:cxnLst/>
            <a:rect l="l" t="t" r="r" b="b"/>
            <a:pathLst>
              <a:path w="5245100" h="203200">
                <a:moveTo>
                  <a:pt x="101600" y="0"/>
                </a:moveTo>
                <a:lnTo>
                  <a:pt x="5143500" y="0"/>
                </a:lnTo>
                <a:cubicBezTo>
                  <a:pt x="5199575" y="0"/>
                  <a:pt x="5245100" y="45525"/>
                  <a:pt x="5245100" y="101600"/>
                </a:cubicBezTo>
                <a:lnTo>
                  <a:pt x="5245100" y="101600"/>
                </a:lnTo>
                <a:cubicBezTo>
                  <a:pt x="5245100" y="157675"/>
                  <a:pt x="5199575" y="203200"/>
                  <a:pt x="51435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5E7EB"/>
          </a:solidFill>
        </p:spPr>
      </p:sp>
      <p:sp>
        <p:nvSpPr>
          <p:cNvPr id="16" name="Shape 13"/>
          <p:cNvSpPr/>
          <p:nvPr>
            <p:custDataLst>
              <p:tags r:id="rId13"/>
            </p:custDataLst>
          </p:nvPr>
        </p:nvSpPr>
        <p:spPr>
          <a:xfrm>
            <a:off x="6471920" y="4292600"/>
            <a:ext cx="787400" cy="203200"/>
          </a:xfrm>
          <a:custGeom>
            <a:avLst/>
            <a:gdLst/>
            <a:ahLst/>
            <a:cxnLst/>
            <a:rect l="l" t="t" r="r" b="b"/>
            <a:pathLst>
              <a:path w="787400" h="203200">
                <a:moveTo>
                  <a:pt x="0" y="0"/>
                </a:moveTo>
                <a:lnTo>
                  <a:pt x="787400" y="0"/>
                </a:lnTo>
                <a:lnTo>
                  <a:pt x="7874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17" name="Shape 14"/>
          <p:cNvSpPr/>
          <p:nvPr>
            <p:custDataLst>
              <p:tags r:id="rId14"/>
            </p:custDataLst>
          </p:nvPr>
        </p:nvSpPr>
        <p:spPr>
          <a:xfrm>
            <a:off x="7258209" y="4292600"/>
            <a:ext cx="787400" cy="203200"/>
          </a:xfrm>
          <a:custGeom>
            <a:avLst/>
            <a:gdLst/>
            <a:ahLst/>
            <a:cxnLst/>
            <a:rect l="l" t="t" r="r" b="b"/>
            <a:pathLst>
              <a:path w="787400" h="203200">
                <a:moveTo>
                  <a:pt x="0" y="0"/>
                </a:moveTo>
                <a:lnTo>
                  <a:pt x="787400" y="0"/>
                </a:lnTo>
                <a:lnTo>
                  <a:pt x="7874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ADD8E6"/>
          </a:solidFill>
        </p:spPr>
      </p:sp>
      <p:sp>
        <p:nvSpPr>
          <p:cNvPr id="18" name="Shape 15"/>
          <p:cNvSpPr/>
          <p:nvPr>
            <p:custDataLst>
              <p:tags r:id="rId15"/>
            </p:custDataLst>
          </p:nvPr>
        </p:nvSpPr>
        <p:spPr>
          <a:xfrm>
            <a:off x="8044497" y="4292600"/>
            <a:ext cx="787400" cy="203200"/>
          </a:xfrm>
          <a:custGeom>
            <a:avLst/>
            <a:gdLst/>
            <a:ahLst/>
            <a:cxnLst/>
            <a:rect l="l" t="t" r="r" b="b"/>
            <a:pathLst>
              <a:path w="787400" h="203200">
                <a:moveTo>
                  <a:pt x="0" y="0"/>
                </a:moveTo>
                <a:lnTo>
                  <a:pt x="787400" y="0"/>
                </a:lnTo>
                <a:lnTo>
                  <a:pt x="7874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19" name="Shape 16"/>
          <p:cNvSpPr/>
          <p:nvPr>
            <p:custDataLst>
              <p:tags r:id="rId16"/>
            </p:custDataLst>
          </p:nvPr>
        </p:nvSpPr>
        <p:spPr>
          <a:xfrm>
            <a:off x="8830787" y="4292600"/>
            <a:ext cx="787400" cy="203200"/>
          </a:xfrm>
          <a:custGeom>
            <a:avLst/>
            <a:gdLst/>
            <a:ahLst/>
            <a:cxnLst/>
            <a:rect l="l" t="t" r="r" b="b"/>
            <a:pathLst>
              <a:path w="787400" h="203200">
                <a:moveTo>
                  <a:pt x="0" y="0"/>
                </a:moveTo>
                <a:lnTo>
                  <a:pt x="787400" y="0"/>
                </a:lnTo>
                <a:lnTo>
                  <a:pt x="7874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ADD8E6"/>
          </a:solidFill>
        </p:spPr>
      </p:sp>
      <p:sp>
        <p:nvSpPr>
          <p:cNvPr id="20" name="Shape 17"/>
          <p:cNvSpPr/>
          <p:nvPr>
            <p:custDataLst>
              <p:tags r:id="rId17"/>
            </p:custDataLst>
          </p:nvPr>
        </p:nvSpPr>
        <p:spPr>
          <a:xfrm>
            <a:off x="9617075" y="4292600"/>
            <a:ext cx="787400" cy="203200"/>
          </a:xfrm>
          <a:custGeom>
            <a:avLst/>
            <a:gdLst/>
            <a:ahLst/>
            <a:cxnLst/>
            <a:rect l="l" t="t" r="r" b="b"/>
            <a:pathLst>
              <a:path w="787400" h="203200">
                <a:moveTo>
                  <a:pt x="0" y="0"/>
                </a:moveTo>
                <a:lnTo>
                  <a:pt x="787400" y="0"/>
                </a:lnTo>
                <a:lnTo>
                  <a:pt x="7874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21" name="Shape 18"/>
          <p:cNvSpPr/>
          <p:nvPr>
            <p:custDataLst>
              <p:tags r:id="rId18"/>
            </p:custDataLst>
          </p:nvPr>
        </p:nvSpPr>
        <p:spPr>
          <a:xfrm>
            <a:off x="10403364" y="4292600"/>
            <a:ext cx="1308100" cy="203200"/>
          </a:xfrm>
          <a:custGeom>
            <a:avLst/>
            <a:gdLst/>
            <a:ahLst/>
            <a:cxnLst/>
            <a:rect l="l" t="t" r="r" b="b"/>
            <a:pathLst>
              <a:path w="1308100" h="203200">
                <a:moveTo>
                  <a:pt x="0" y="0"/>
                </a:moveTo>
                <a:lnTo>
                  <a:pt x="1308100" y="0"/>
                </a:lnTo>
                <a:lnTo>
                  <a:pt x="1308100" y="203200"/>
                </a:lnTo>
                <a:lnTo>
                  <a:pt x="0" y="203200"/>
                </a:lnTo>
                <a:lnTo>
                  <a:pt x="0" y="0"/>
                </a:lnTo>
                <a:close/>
              </a:path>
            </a:pathLst>
          </a:custGeom>
          <a:solidFill>
            <a:srgbClr val="ADD8E6"/>
          </a:solidFill>
        </p:spPr>
      </p:sp>
      <p:sp>
        <p:nvSpPr>
          <p:cNvPr id="22" name="Text 19"/>
          <p:cNvSpPr/>
          <p:nvPr>
            <p:custDataLst>
              <p:tags r:id="rId19"/>
            </p:custDataLst>
          </p:nvPr>
        </p:nvSpPr>
        <p:spPr>
          <a:xfrm>
            <a:off x="6433820" y="4546600"/>
            <a:ext cx="53213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帧1 | 帧2 | 帧3 | 帧4 | 帧5 | 共享争用期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6" grpId="0"/>
      <p:bldP spid="6" grpId="1"/>
      <p:bldP spid="13" grpId="0"/>
      <p:bldP spid="13" grpId="1"/>
      <p:bldP spid="14" grpId="0"/>
      <p:bldP spid="14" grpId="1"/>
      <p:bldP spid="7" grpId="0"/>
      <p:bldP spid="7" grpId="1"/>
      <p:bldP spid="11" grpId="0"/>
      <p:bldP spid="11" grpId="1"/>
      <p:bldP spid="22" grpId="0"/>
      <p:bldP spid="22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80035"/>
            <a:ext cx="5626100" cy="17519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万兆以太网：告别CSMA/CD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254000" y="1838325"/>
            <a:ext cx="5537200" cy="172339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万兆以太网 (10GbE) 是一次革命，它只工作在全双工光纤上，彻底告别了CSMA/CD协议，使以太网从局域网走向城域甚至广域网。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254000" y="3804285"/>
            <a:ext cx="5537200" cy="78867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只使用光纤：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提供长距离、高带宽、抗干扰的传输。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254000" y="4592955"/>
            <a:ext cx="5537200" cy="10744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只工作在全双工：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无共享介质，自然无冲突，无需CSMA/CD。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254000" y="5424170"/>
            <a:ext cx="5537200" cy="11868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帧格式不变：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保持了与传统以太网的兼容性，实现“无处不在的以太”。</a:t>
            </a:r>
            <a:endParaRPr lang="en-US" sz="2000" dirty="0"/>
          </a:p>
        </p:txBody>
      </p:sp>
      <p:pic>
        <p:nvPicPr>
          <p:cNvPr id="8" name="Image 1" descr="https://kimi-web-img.moonshot.cn/img/img.freepik.com/1a5e2aeadf82115ac6311a95e60eae6e590c0fda.jpg"/>
          <p:cNvPicPr>
            <a:picLocks noChangeAspect="1"/>
          </p:cNvPicPr>
          <p:nvPr/>
        </p:nvPicPr>
        <p:blipFill>
          <a:blip r:embed="rId2"/>
          <a:srcRect l="24217" r="24217"/>
          <a:stretch>
            <a:fillRect/>
          </a:stretch>
        </p:blipFill>
        <p:spPr>
          <a:xfrm>
            <a:off x="6096000" y="254000"/>
            <a:ext cx="5842000" cy="6350000"/>
          </a:xfrm>
          <a:prstGeom prst="roundRect">
            <a:avLst>
              <a:gd name="adj" fmla="val 1739"/>
            </a:avLst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077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虚拟局域网</a:t>
            </a:r>
            <a:r>
              <a:rPr lang="zh-CN" alt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的概念</a:t>
            </a:r>
            <a:endParaRPr lang="zh-CN" altLang="en-US" sz="4400" dirty="0">
              <a:solidFill>
                <a:srgbClr val="0D0D0D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077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数据链路层定</a:t>
            </a:r>
            <a:r>
              <a:rPr 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位与使命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/>
      </p:transition>
    </mc:Choice>
    <mc:Fallback>
      <p:transition spd="slow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7" grpId="0"/>
      <p:bldP spid="7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502400" y="438150"/>
            <a:ext cx="5626100" cy="14065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虚拟局域网 (VLAN)</a:t>
            </a:r>
            <a:endParaRPr lang="en-US" sz="4800" dirty="0"/>
          </a:p>
        </p:txBody>
      </p:sp>
      <p:sp>
        <p:nvSpPr>
          <p:cNvPr id="5" name="Text 1"/>
          <p:cNvSpPr/>
          <p:nvPr/>
        </p:nvSpPr>
        <p:spPr>
          <a:xfrm>
            <a:off x="6502400" y="1861185"/>
            <a:ext cx="5537200" cy="10344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一种通过</a:t>
            </a:r>
            <a:r>
              <a:rPr 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软件配置 </a:t>
            </a: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将局域网设备划分到不同逻辑组的技术。</a:t>
            </a:r>
            <a:endParaRPr lang="en-US" sz="2400" dirty="0"/>
          </a:p>
        </p:txBody>
      </p:sp>
      <p:sp>
        <p:nvSpPr>
          <p:cNvPr id="6" name="Shape 2"/>
          <p:cNvSpPr/>
          <p:nvPr>
            <p:custDataLst>
              <p:tags r:id="rId2"/>
            </p:custDataLst>
          </p:nvPr>
        </p:nvSpPr>
        <p:spPr>
          <a:xfrm>
            <a:off x="6598285" y="3149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cubicBezTo>
                  <a:pt x="103426" y="0"/>
                  <a:pt x="105251" y="397"/>
                  <a:pt x="106918" y="1151"/>
                </a:cubicBezTo>
                <a:lnTo>
                  <a:pt x="181689" y="32861"/>
                </a:lnTo>
                <a:cubicBezTo>
                  <a:pt x="190421" y="36552"/>
                  <a:pt x="196929" y="45164"/>
                  <a:pt x="196890" y="55563"/>
                </a:cubicBezTo>
                <a:cubicBezTo>
                  <a:pt x="196691" y="94932"/>
                  <a:pt x="180499" y="166965"/>
                  <a:pt x="112117" y="199708"/>
                </a:cubicBezTo>
                <a:cubicBezTo>
                  <a:pt x="105489" y="202883"/>
                  <a:pt x="97790" y="202883"/>
                  <a:pt x="91162" y="199708"/>
                </a:cubicBezTo>
                <a:cubicBezTo>
                  <a:pt x="22741" y="166965"/>
                  <a:pt x="6588" y="94932"/>
                  <a:pt x="6390" y="55563"/>
                </a:cubicBezTo>
                <a:cubicBezTo>
                  <a:pt x="6350" y="45164"/>
                  <a:pt x="12859" y="36552"/>
                  <a:pt x="21590" y="32861"/>
                </a:cubicBezTo>
                <a:lnTo>
                  <a:pt x="96322" y="1151"/>
                </a:lnTo>
                <a:cubicBezTo>
                  <a:pt x="97988" y="397"/>
                  <a:pt x="99774" y="0"/>
                  <a:pt x="101600" y="0"/>
                </a:cubicBezTo>
                <a:close/>
                <a:moveTo>
                  <a:pt x="101600" y="26511"/>
                </a:moveTo>
                <a:lnTo>
                  <a:pt x="101600" y="176570"/>
                </a:lnTo>
                <a:cubicBezTo>
                  <a:pt x="156369" y="150058"/>
                  <a:pt x="171093" y="91321"/>
                  <a:pt x="171450" y="56158"/>
                </a:cubicBezTo>
                <a:lnTo>
                  <a:pt x="101600" y="26551"/>
                </a:lnTo>
                <a:lnTo>
                  <a:pt x="101600" y="26551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7" name="Text 3"/>
          <p:cNvSpPr/>
          <p:nvPr>
            <p:custDataLst>
              <p:tags r:id="rId3"/>
            </p:custDataLst>
          </p:nvPr>
        </p:nvSpPr>
        <p:spPr>
          <a:xfrm>
            <a:off x="6999129" y="3098800"/>
            <a:ext cx="50419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提高安全性：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隔离广播域，限制不同部门间的直接通信。</a:t>
            </a:r>
            <a:endParaRPr lang="en-US" dirty="0"/>
          </a:p>
        </p:txBody>
      </p:sp>
      <p:sp>
        <p:nvSpPr>
          <p:cNvPr id="8" name="Shape 4"/>
          <p:cNvSpPr/>
          <p:nvPr>
            <p:custDataLst>
              <p:tags r:id="rId4"/>
            </p:custDataLst>
          </p:nvPr>
        </p:nvSpPr>
        <p:spPr>
          <a:xfrm>
            <a:off x="6598285" y="402082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165060" y="83542"/>
                </a:moveTo>
                <a:cubicBezTo>
                  <a:pt x="169902" y="82233"/>
                  <a:pt x="174982" y="84534"/>
                  <a:pt x="177165" y="89019"/>
                </a:cubicBezTo>
                <a:lnTo>
                  <a:pt x="184547" y="103942"/>
                </a:lnTo>
                <a:cubicBezTo>
                  <a:pt x="188635" y="104497"/>
                  <a:pt x="192643" y="105608"/>
                  <a:pt x="196413" y="107156"/>
                </a:cubicBezTo>
                <a:lnTo>
                  <a:pt x="210304" y="97909"/>
                </a:lnTo>
                <a:cubicBezTo>
                  <a:pt x="214471" y="95131"/>
                  <a:pt x="219988" y="95687"/>
                  <a:pt x="223520" y="99219"/>
                </a:cubicBezTo>
                <a:lnTo>
                  <a:pt x="231140" y="106839"/>
                </a:lnTo>
                <a:cubicBezTo>
                  <a:pt x="234672" y="110371"/>
                  <a:pt x="235228" y="115927"/>
                  <a:pt x="232450" y="120055"/>
                </a:cubicBezTo>
                <a:lnTo>
                  <a:pt x="223203" y="133906"/>
                </a:lnTo>
                <a:cubicBezTo>
                  <a:pt x="223957" y="135771"/>
                  <a:pt x="224631" y="137716"/>
                  <a:pt x="225187" y="139740"/>
                </a:cubicBezTo>
                <a:cubicBezTo>
                  <a:pt x="225742" y="141764"/>
                  <a:pt x="226100" y="143748"/>
                  <a:pt x="226377" y="145772"/>
                </a:cubicBezTo>
                <a:lnTo>
                  <a:pt x="241340" y="153154"/>
                </a:lnTo>
                <a:cubicBezTo>
                  <a:pt x="245824" y="155377"/>
                  <a:pt x="248126" y="160457"/>
                  <a:pt x="246817" y="165259"/>
                </a:cubicBezTo>
                <a:lnTo>
                  <a:pt x="244038" y="175657"/>
                </a:lnTo>
                <a:cubicBezTo>
                  <a:pt x="242729" y="180459"/>
                  <a:pt x="238244" y="183713"/>
                  <a:pt x="233243" y="183396"/>
                </a:cubicBezTo>
                <a:lnTo>
                  <a:pt x="216575" y="182324"/>
                </a:lnTo>
                <a:cubicBezTo>
                  <a:pt x="214074" y="185539"/>
                  <a:pt x="211177" y="188516"/>
                  <a:pt x="207883" y="191056"/>
                </a:cubicBezTo>
                <a:lnTo>
                  <a:pt x="208955" y="207685"/>
                </a:lnTo>
                <a:cubicBezTo>
                  <a:pt x="209272" y="212685"/>
                  <a:pt x="206018" y="217210"/>
                  <a:pt x="201216" y="218480"/>
                </a:cubicBezTo>
                <a:lnTo>
                  <a:pt x="190818" y="221258"/>
                </a:lnTo>
                <a:cubicBezTo>
                  <a:pt x="185976" y="222567"/>
                  <a:pt x="180935" y="220266"/>
                  <a:pt x="178713" y="215781"/>
                </a:cubicBezTo>
                <a:lnTo>
                  <a:pt x="171331" y="200858"/>
                </a:lnTo>
                <a:cubicBezTo>
                  <a:pt x="167243" y="200303"/>
                  <a:pt x="163235" y="199192"/>
                  <a:pt x="159464" y="197644"/>
                </a:cubicBezTo>
                <a:lnTo>
                  <a:pt x="145574" y="206891"/>
                </a:lnTo>
                <a:cubicBezTo>
                  <a:pt x="141407" y="209669"/>
                  <a:pt x="135890" y="209113"/>
                  <a:pt x="132358" y="205581"/>
                </a:cubicBezTo>
                <a:lnTo>
                  <a:pt x="124738" y="197961"/>
                </a:lnTo>
                <a:cubicBezTo>
                  <a:pt x="121206" y="194429"/>
                  <a:pt x="120650" y="188913"/>
                  <a:pt x="123428" y="184745"/>
                </a:cubicBezTo>
                <a:lnTo>
                  <a:pt x="132675" y="170855"/>
                </a:lnTo>
                <a:cubicBezTo>
                  <a:pt x="131921" y="168989"/>
                  <a:pt x="131247" y="167045"/>
                  <a:pt x="130691" y="165021"/>
                </a:cubicBezTo>
                <a:cubicBezTo>
                  <a:pt x="130135" y="162997"/>
                  <a:pt x="129778" y="160973"/>
                  <a:pt x="129500" y="158988"/>
                </a:cubicBezTo>
                <a:lnTo>
                  <a:pt x="114538" y="151606"/>
                </a:lnTo>
                <a:cubicBezTo>
                  <a:pt x="110053" y="149384"/>
                  <a:pt x="107791" y="144304"/>
                  <a:pt x="109061" y="139502"/>
                </a:cubicBezTo>
                <a:lnTo>
                  <a:pt x="111839" y="129103"/>
                </a:lnTo>
                <a:cubicBezTo>
                  <a:pt x="113149" y="124301"/>
                  <a:pt x="117634" y="121047"/>
                  <a:pt x="122634" y="121364"/>
                </a:cubicBezTo>
                <a:lnTo>
                  <a:pt x="139263" y="122436"/>
                </a:lnTo>
                <a:cubicBezTo>
                  <a:pt x="141764" y="119221"/>
                  <a:pt x="144661" y="116245"/>
                  <a:pt x="147955" y="113705"/>
                </a:cubicBezTo>
                <a:lnTo>
                  <a:pt x="146883" y="97115"/>
                </a:lnTo>
                <a:cubicBezTo>
                  <a:pt x="146566" y="92115"/>
                  <a:pt x="149820" y="87590"/>
                  <a:pt x="154622" y="86320"/>
                </a:cubicBezTo>
                <a:lnTo>
                  <a:pt x="165021" y="83542"/>
                </a:lnTo>
                <a:close/>
                <a:moveTo>
                  <a:pt x="177959" y="134938"/>
                </a:moveTo>
                <a:cubicBezTo>
                  <a:pt x="168321" y="134948"/>
                  <a:pt x="160505" y="142782"/>
                  <a:pt x="160516" y="152420"/>
                </a:cubicBezTo>
                <a:cubicBezTo>
                  <a:pt x="160527" y="162058"/>
                  <a:pt x="168361" y="169873"/>
                  <a:pt x="177998" y="169863"/>
                </a:cubicBezTo>
                <a:cubicBezTo>
                  <a:pt x="187636" y="169852"/>
                  <a:pt x="195452" y="162018"/>
                  <a:pt x="195441" y="152380"/>
                </a:cubicBezTo>
                <a:cubicBezTo>
                  <a:pt x="195430" y="142742"/>
                  <a:pt x="187597" y="134927"/>
                  <a:pt x="177959" y="134938"/>
                </a:cubicBezTo>
                <a:close/>
                <a:moveTo>
                  <a:pt x="89257" y="-18058"/>
                </a:moveTo>
                <a:lnTo>
                  <a:pt x="99655" y="-15280"/>
                </a:lnTo>
                <a:cubicBezTo>
                  <a:pt x="104458" y="-13970"/>
                  <a:pt x="107712" y="-9446"/>
                  <a:pt x="107394" y="-4485"/>
                </a:cubicBezTo>
                <a:lnTo>
                  <a:pt x="106323" y="12105"/>
                </a:lnTo>
                <a:cubicBezTo>
                  <a:pt x="109617" y="14645"/>
                  <a:pt x="112514" y="17582"/>
                  <a:pt x="115014" y="20836"/>
                </a:cubicBezTo>
                <a:lnTo>
                  <a:pt x="131683" y="19764"/>
                </a:lnTo>
                <a:cubicBezTo>
                  <a:pt x="136644" y="19447"/>
                  <a:pt x="141168" y="22701"/>
                  <a:pt x="142478" y="27503"/>
                </a:cubicBezTo>
                <a:lnTo>
                  <a:pt x="145256" y="37902"/>
                </a:lnTo>
                <a:cubicBezTo>
                  <a:pt x="146526" y="42704"/>
                  <a:pt x="144264" y="47784"/>
                  <a:pt x="139779" y="50006"/>
                </a:cubicBezTo>
                <a:lnTo>
                  <a:pt x="124817" y="57388"/>
                </a:lnTo>
                <a:cubicBezTo>
                  <a:pt x="124539" y="59412"/>
                  <a:pt x="124143" y="61436"/>
                  <a:pt x="123627" y="63421"/>
                </a:cubicBezTo>
                <a:cubicBezTo>
                  <a:pt x="123111" y="65405"/>
                  <a:pt x="122396" y="67389"/>
                  <a:pt x="121642" y="69255"/>
                </a:cubicBezTo>
                <a:lnTo>
                  <a:pt x="130889" y="83145"/>
                </a:lnTo>
                <a:cubicBezTo>
                  <a:pt x="133668" y="87313"/>
                  <a:pt x="133112" y="92829"/>
                  <a:pt x="129580" y="96361"/>
                </a:cubicBezTo>
                <a:lnTo>
                  <a:pt x="121960" y="103981"/>
                </a:lnTo>
                <a:cubicBezTo>
                  <a:pt x="118428" y="107513"/>
                  <a:pt x="112911" y="108069"/>
                  <a:pt x="108744" y="105291"/>
                </a:cubicBezTo>
                <a:lnTo>
                  <a:pt x="94853" y="96044"/>
                </a:lnTo>
                <a:cubicBezTo>
                  <a:pt x="91083" y="97592"/>
                  <a:pt x="87074" y="98703"/>
                  <a:pt x="82987" y="99258"/>
                </a:cubicBezTo>
                <a:lnTo>
                  <a:pt x="75605" y="114181"/>
                </a:lnTo>
                <a:cubicBezTo>
                  <a:pt x="73382" y="118666"/>
                  <a:pt x="68302" y="120928"/>
                  <a:pt x="63500" y="119658"/>
                </a:cubicBezTo>
                <a:lnTo>
                  <a:pt x="53102" y="116880"/>
                </a:lnTo>
                <a:cubicBezTo>
                  <a:pt x="48260" y="115570"/>
                  <a:pt x="45045" y="111046"/>
                  <a:pt x="45363" y="106085"/>
                </a:cubicBezTo>
                <a:lnTo>
                  <a:pt x="46434" y="89456"/>
                </a:lnTo>
                <a:cubicBezTo>
                  <a:pt x="43140" y="86916"/>
                  <a:pt x="40243" y="83979"/>
                  <a:pt x="37743" y="80724"/>
                </a:cubicBezTo>
                <a:lnTo>
                  <a:pt x="21074" y="81796"/>
                </a:lnTo>
                <a:cubicBezTo>
                  <a:pt x="16113" y="82113"/>
                  <a:pt x="11589" y="78859"/>
                  <a:pt x="10279" y="74057"/>
                </a:cubicBezTo>
                <a:lnTo>
                  <a:pt x="7501" y="63659"/>
                </a:lnTo>
                <a:cubicBezTo>
                  <a:pt x="6231" y="58857"/>
                  <a:pt x="8493" y="53777"/>
                  <a:pt x="12978" y="51554"/>
                </a:cubicBezTo>
                <a:lnTo>
                  <a:pt x="27940" y="44172"/>
                </a:lnTo>
                <a:cubicBezTo>
                  <a:pt x="28218" y="42148"/>
                  <a:pt x="28615" y="40164"/>
                  <a:pt x="29131" y="38140"/>
                </a:cubicBezTo>
                <a:cubicBezTo>
                  <a:pt x="29686" y="36116"/>
                  <a:pt x="30321" y="34171"/>
                  <a:pt x="31115" y="32306"/>
                </a:cubicBezTo>
                <a:lnTo>
                  <a:pt x="21868" y="18455"/>
                </a:lnTo>
                <a:cubicBezTo>
                  <a:pt x="19090" y="14288"/>
                  <a:pt x="19645" y="8771"/>
                  <a:pt x="23178" y="5239"/>
                </a:cubicBezTo>
                <a:lnTo>
                  <a:pt x="30798" y="-2381"/>
                </a:lnTo>
                <a:cubicBezTo>
                  <a:pt x="34330" y="-5913"/>
                  <a:pt x="39846" y="-6469"/>
                  <a:pt x="44013" y="-3691"/>
                </a:cubicBezTo>
                <a:lnTo>
                  <a:pt x="57904" y="5556"/>
                </a:lnTo>
                <a:cubicBezTo>
                  <a:pt x="61674" y="4008"/>
                  <a:pt x="65683" y="2897"/>
                  <a:pt x="69771" y="2342"/>
                </a:cubicBezTo>
                <a:lnTo>
                  <a:pt x="77152" y="-12581"/>
                </a:lnTo>
                <a:cubicBezTo>
                  <a:pt x="79375" y="-17066"/>
                  <a:pt x="84415" y="-19328"/>
                  <a:pt x="89257" y="-18058"/>
                </a:cubicBezTo>
                <a:close/>
                <a:moveTo>
                  <a:pt x="76359" y="33338"/>
                </a:moveTo>
                <a:cubicBezTo>
                  <a:pt x="66721" y="33338"/>
                  <a:pt x="58896" y="41162"/>
                  <a:pt x="58896" y="50800"/>
                </a:cubicBezTo>
                <a:cubicBezTo>
                  <a:pt x="58896" y="60438"/>
                  <a:pt x="66721" y="68263"/>
                  <a:pt x="76359" y="68263"/>
                </a:cubicBezTo>
                <a:cubicBezTo>
                  <a:pt x="85997" y="68263"/>
                  <a:pt x="93821" y="60438"/>
                  <a:pt x="93821" y="50800"/>
                </a:cubicBezTo>
                <a:cubicBezTo>
                  <a:pt x="93821" y="41162"/>
                  <a:pt x="85997" y="33338"/>
                  <a:pt x="76359" y="33338"/>
                </a:cubicBezTo>
                <a:close/>
              </a:path>
            </a:pathLst>
          </a:custGeom>
          <a:solidFill>
            <a:srgbClr val="4A90E2"/>
          </a:solidFill>
        </p:spPr>
      </p:sp>
      <p:sp>
        <p:nvSpPr>
          <p:cNvPr id="9" name="Text 5"/>
          <p:cNvSpPr/>
          <p:nvPr>
            <p:custDataLst>
              <p:tags r:id="rId5"/>
            </p:custDataLst>
          </p:nvPr>
        </p:nvSpPr>
        <p:spPr>
          <a:xfrm>
            <a:off x="7010400" y="3860800"/>
            <a:ext cx="4775200" cy="7016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简化管理：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逻辑分组不受物理位置限制，便于调整。</a:t>
            </a:r>
            <a:endParaRPr lang="en-US" dirty="0"/>
          </a:p>
        </p:txBody>
      </p:sp>
      <p:sp>
        <p:nvSpPr>
          <p:cNvPr id="10" name="Shape 6"/>
          <p:cNvSpPr/>
          <p:nvPr>
            <p:custDataLst>
              <p:tags r:id="rId6"/>
            </p:custDataLst>
          </p:nvPr>
        </p:nvSpPr>
        <p:spPr>
          <a:xfrm>
            <a:off x="6598285" y="475297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14300" y="12700"/>
                </a:moveTo>
                <a:cubicBezTo>
                  <a:pt x="114300" y="19725"/>
                  <a:pt x="119975" y="25400"/>
                  <a:pt x="127000" y="25400"/>
                </a:cubicBezTo>
                <a:lnTo>
                  <a:pt x="142875" y="25400"/>
                </a:lnTo>
                <a:cubicBezTo>
                  <a:pt x="148153" y="25400"/>
                  <a:pt x="152400" y="29647"/>
                  <a:pt x="152400" y="34925"/>
                </a:cubicBezTo>
                <a:cubicBezTo>
                  <a:pt x="152400" y="40203"/>
                  <a:pt x="148153" y="44450"/>
                  <a:pt x="142875" y="44450"/>
                </a:cubicBezTo>
                <a:lnTo>
                  <a:pt x="12700" y="44450"/>
                </a:lnTo>
                <a:cubicBezTo>
                  <a:pt x="5675" y="44450"/>
                  <a:pt x="0" y="50125"/>
                  <a:pt x="0" y="57150"/>
                </a:cubicBezTo>
                <a:cubicBezTo>
                  <a:pt x="0" y="64175"/>
                  <a:pt x="5675" y="69850"/>
                  <a:pt x="12700" y="69850"/>
                </a:cubicBezTo>
                <a:lnTo>
                  <a:pt x="142875" y="69850"/>
                </a:lnTo>
                <a:cubicBezTo>
                  <a:pt x="162163" y="69850"/>
                  <a:pt x="177800" y="54213"/>
                  <a:pt x="177800" y="34925"/>
                </a:cubicBezTo>
                <a:cubicBezTo>
                  <a:pt x="177800" y="15637"/>
                  <a:pt x="162163" y="0"/>
                  <a:pt x="142875" y="0"/>
                </a:cubicBezTo>
                <a:lnTo>
                  <a:pt x="127000" y="0"/>
                </a:lnTo>
                <a:cubicBezTo>
                  <a:pt x="119975" y="0"/>
                  <a:pt x="114300" y="5675"/>
                  <a:pt x="114300" y="12700"/>
                </a:cubicBezTo>
                <a:close/>
                <a:moveTo>
                  <a:pt x="139700" y="152400"/>
                </a:moveTo>
                <a:cubicBezTo>
                  <a:pt x="139700" y="159425"/>
                  <a:pt x="145375" y="165100"/>
                  <a:pt x="152400" y="165100"/>
                </a:cubicBezTo>
                <a:lnTo>
                  <a:pt x="165100" y="165100"/>
                </a:lnTo>
                <a:cubicBezTo>
                  <a:pt x="186134" y="165100"/>
                  <a:pt x="203200" y="148034"/>
                  <a:pt x="203200" y="127000"/>
                </a:cubicBezTo>
                <a:cubicBezTo>
                  <a:pt x="203200" y="105966"/>
                  <a:pt x="186134" y="88900"/>
                  <a:pt x="165100" y="88900"/>
                </a:cubicBezTo>
                <a:lnTo>
                  <a:pt x="12700" y="88900"/>
                </a:lnTo>
                <a:cubicBezTo>
                  <a:pt x="5675" y="88900"/>
                  <a:pt x="0" y="94575"/>
                  <a:pt x="0" y="101600"/>
                </a:cubicBezTo>
                <a:cubicBezTo>
                  <a:pt x="0" y="108625"/>
                  <a:pt x="5675" y="114300"/>
                  <a:pt x="12700" y="114300"/>
                </a:cubicBezTo>
                <a:lnTo>
                  <a:pt x="165100" y="114300"/>
                </a:lnTo>
                <a:cubicBezTo>
                  <a:pt x="172125" y="114300"/>
                  <a:pt x="177800" y="119975"/>
                  <a:pt x="177800" y="127000"/>
                </a:cubicBezTo>
                <a:cubicBezTo>
                  <a:pt x="177800" y="134025"/>
                  <a:pt x="172125" y="139700"/>
                  <a:pt x="165100" y="139700"/>
                </a:cubicBezTo>
                <a:lnTo>
                  <a:pt x="152400" y="139700"/>
                </a:lnTo>
                <a:cubicBezTo>
                  <a:pt x="145375" y="139700"/>
                  <a:pt x="139700" y="145375"/>
                  <a:pt x="139700" y="152400"/>
                </a:cubicBezTo>
                <a:close/>
                <a:moveTo>
                  <a:pt x="50800" y="203200"/>
                </a:moveTo>
                <a:lnTo>
                  <a:pt x="66675" y="203200"/>
                </a:lnTo>
                <a:cubicBezTo>
                  <a:pt x="85963" y="203200"/>
                  <a:pt x="101600" y="187563"/>
                  <a:pt x="101600" y="168275"/>
                </a:cubicBezTo>
                <a:cubicBezTo>
                  <a:pt x="101600" y="148987"/>
                  <a:pt x="85963" y="133350"/>
                  <a:pt x="66675" y="133350"/>
                </a:cubicBezTo>
                <a:lnTo>
                  <a:pt x="12700" y="133350"/>
                </a:lnTo>
                <a:cubicBezTo>
                  <a:pt x="5675" y="133350"/>
                  <a:pt x="0" y="139025"/>
                  <a:pt x="0" y="146050"/>
                </a:cubicBezTo>
                <a:cubicBezTo>
                  <a:pt x="0" y="153075"/>
                  <a:pt x="5675" y="158750"/>
                  <a:pt x="12700" y="158750"/>
                </a:cubicBezTo>
                <a:lnTo>
                  <a:pt x="66675" y="158750"/>
                </a:lnTo>
                <a:cubicBezTo>
                  <a:pt x="71953" y="158750"/>
                  <a:pt x="76200" y="162997"/>
                  <a:pt x="76200" y="168275"/>
                </a:cubicBezTo>
                <a:cubicBezTo>
                  <a:pt x="76200" y="173553"/>
                  <a:pt x="71953" y="177800"/>
                  <a:pt x="66675" y="177800"/>
                </a:cubicBezTo>
                <a:lnTo>
                  <a:pt x="50800" y="177800"/>
                </a:lnTo>
                <a:cubicBezTo>
                  <a:pt x="43775" y="177800"/>
                  <a:pt x="38100" y="183475"/>
                  <a:pt x="38100" y="190500"/>
                </a:cubicBezTo>
                <a:cubicBezTo>
                  <a:pt x="38100" y="197525"/>
                  <a:pt x="43775" y="203200"/>
                  <a:pt x="50800" y="203200"/>
                </a:cubicBezTo>
                <a:close/>
              </a:path>
            </a:pathLst>
          </a:custGeom>
          <a:solidFill>
            <a:srgbClr val="4A90E2"/>
          </a:solidFill>
        </p:spPr>
      </p:sp>
      <p:sp>
        <p:nvSpPr>
          <p:cNvPr id="11" name="Text 7"/>
          <p:cNvSpPr/>
          <p:nvPr>
            <p:custDataLst>
              <p:tags r:id="rId7"/>
            </p:custDataLst>
          </p:nvPr>
        </p:nvSpPr>
        <p:spPr>
          <a:xfrm>
            <a:off x="6988810" y="4572635"/>
            <a:ext cx="5054600" cy="8877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减少广播风暴：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将广播限制在VLAN内部，提升网络性能。</a:t>
            </a:r>
            <a:endParaRPr lang="en-US" dirty="0"/>
          </a:p>
        </p:txBody>
      </p:sp>
      <p:pic>
        <p:nvPicPr>
          <p:cNvPr id="12" name="图片 11" descr="虚拟局域网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5605" y="855980"/>
            <a:ext cx="5701030" cy="4613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7" grpId="0"/>
      <p:bldP spid="7" grpId="1"/>
      <p:bldP spid="9" grpId="0"/>
      <p:bldP spid="9" grpId="1"/>
      <p:bldP spid="11" grpId="0"/>
      <p:bldP spid="11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5655" y="551815"/>
            <a:ext cx="10698480" cy="13023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VLAN 的帧格式（802.1Q标记）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776605" y="2159000"/>
            <a:ext cx="1038352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在标准以太网帧的源地址和类型字段之间插入</a:t>
            </a:r>
            <a:r>
              <a:rPr lang="en-US" sz="24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4字节的VLAN标记 </a:t>
            </a: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3362801" y="3175000"/>
            <a:ext cx="1333500" cy="457200"/>
          </a:xfrm>
          <a:custGeom>
            <a:avLst/>
            <a:gdLst/>
            <a:ahLst/>
            <a:cxnLst/>
            <a:rect l="l" t="t" r="r" b="b"/>
            <a:pathLst>
              <a:path w="1333500" h="457200">
                <a:moveTo>
                  <a:pt x="101599" y="0"/>
                </a:moveTo>
                <a:lnTo>
                  <a:pt x="1333500" y="0"/>
                </a:lnTo>
                <a:lnTo>
                  <a:pt x="1333500" y="457200"/>
                </a:ln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E5E7EB"/>
          </a:solidFill>
        </p:spPr>
      </p:sp>
      <p:sp>
        <p:nvSpPr>
          <p:cNvPr id="6" name="Text 3"/>
          <p:cNvSpPr/>
          <p:nvPr/>
        </p:nvSpPr>
        <p:spPr>
          <a:xfrm>
            <a:off x="3362801" y="3175000"/>
            <a:ext cx="1422400" cy="457200"/>
          </a:xfrm>
          <a:prstGeom prst="rect">
            <a:avLst/>
          </a:prstGeom>
          <a:noFill/>
        </p:spPr>
        <p:txBody>
          <a:bodyPr wrap="square" lIns="101600" tIns="101600" rIns="101600" bIns="1016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... | 源地址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701223" y="2768761"/>
            <a:ext cx="2971800" cy="1270000"/>
          </a:xfrm>
          <a:custGeom>
            <a:avLst/>
            <a:gdLst/>
            <a:ahLst/>
            <a:cxnLst/>
            <a:rect l="l" t="t" r="r" b="b"/>
            <a:pathLst>
              <a:path w="2971800" h="1270000">
                <a:moveTo>
                  <a:pt x="0" y="0"/>
                </a:moveTo>
                <a:lnTo>
                  <a:pt x="2971800" y="0"/>
                </a:lnTo>
                <a:lnTo>
                  <a:pt x="2971800" y="1270000"/>
                </a:lnTo>
                <a:lnTo>
                  <a:pt x="0" y="1270000"/>
                </a:lnTo>
                <a:lnTo>
                  <a:pt x="0" y="0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8" name="Text 5"/>
          <p:cNvSpPr/>
          <p:nvPr/>
        </p:nvSpPr>
        <p:spPr>
          <a:xfrm>
            <a:off x="5551964" y="2870361"/>
            <a:ext cx="1358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VLAN Tag (4B)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174423" y="3175161"/>
            <a:ext cx="0" cy="762000"/>
          </a:xfrm>
          <a:prstGeom prst="line">
            <a:avLst/>
          </a:prstGeom>
          <a:noFill/>
          <a:ln w="10160">
            <a:solidFill>
              <a:srgbClr val="FFFFFF">
                <a:alpha val="50196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Text 7"/>
          <p:cNvSpPr/>
          <p:nvPr/>
        </p:nvSpPr>
        <p:spPr>
          <a:xfrm>
            <a:off x="4809173" y="3225961"/>
            <a:ext cx="1358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TPID (2B)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815523" y="3479961"/>
            <a:ext cx="1346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0x8100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193790" y="3225961"/>
            <a:ext cx="1371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TCI (2B)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200140" y="3479961"/>
            <a:ext cx="13589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Priority + CFI + VID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673658" y="3175000"/>
            <a:ext cx="1155700" cy="457200"/>
          </a:xfrm>
          <a:custGeom>
            <a:avLst/>
            <a:gdLst/>
            <a:ahLst/>
            <a:cxnLst/>
            <a:rect l="l" t="t" r="r" b="b"/>
            <a:pathLst>
              <a:path w="1155700" h="457200">
                <a:moveTo>
                  <a:pt x="0" y="0"/>
                </a:moveTo>
                <a:lnTo>
                  <a:pt x="1054101" y="0"/>
                </a:lnTo>
                <a:cubicBezTo>
                  <a:pt x="1110213" y="0"/>
                  <a:pt x="1155700" y="45487"/>
                  <a:pt x="1155700" y="101599"/>
                </a:cubicBezTo>
                <a:lnTo>
                  <a:pt x="1155700" y="355601"/>
                </a:lnTo>
                <a:cubicBezTo>
                  <a:pt x="1155700" y="411713"/>
                  <a:pt x="1110213" y="457200"/>
                  <a:pt x="1054101" y="457200"/>
                </a:cubicBez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E5E7EB"/>
          </a:solidFill>
        </p:spPr>
      </p:sp>
      <p:sp>
        <p:nvSpPr>
          <p:cNvPr id="15" name="Text 12"/>
          <p:cNvSpPr/>
          <p:nvPr/>
        </p:nvSpPr>
        <p:spPr>
          <a:xfrm>
            <a:off x="7673658" y="3175000"/>
            <a:ext cx="1244600" cy="457200"/>
          </a:xfrm>
          <a:prstGeom prst="rect">
            <a:avLst/>
          </a:prstGeom>
          <a:noFill/>
        </p:spPr>
        <p:txBody>
          <a:bodyPr wrap="square" lIns="101600" tIns="101600" rIns="101600" bIns="10160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类型 | ...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54000" y="4343239"/>
            <a:ext cx="11684000" cy="1117600"/>
          </a:xfrm>
          <a:custGeom>
            <a:avLst/>
            <a:gdLst/>
            <a:ahLst/>
            <a:cxnLst/>
            <a:rect l="l" t="t" r="r" b="b"/>
            <a:pathLst>
              <a:path w="11684000" h="1117600">
                <a:moveTo>
                  <a:pt x="101601" y="0"/>
                </a:moveTo>
                <a:lnTo>
                  <a:pt x="11582399" y="0"/>
                </a:lnTo>
                <a:cubicBezTo>
                  <a:pt x="11638512" y="0"/>
                  <a:pt x="11684000" y="45488"/>
                  <a:pt x="11684000" y="101601"/>
                </a:cubicBezTo>
                <a:lnTo>
                  <a:pt x="11684000" y="1015999"/>
                </a:lnTo>
                <a:cubicBezTo>
                  <a:pt x="11684000" y="1072112"/>
                  <a:pt x="11638512" y="1117600"/>
                  <a:pt x="115823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17" name="Text 14"/>
          <p:cNvSpPr/>
          <p:nvPr/>
        </p:nvSpPr>
        <p:spPr>
          <a:xfrm>
            <a:off x="406400" y="4546439"/>
            <a:ext cx="11379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VLAN ID (VID)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412750" y="4851239"/>
            <a:ext cx="113665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12位，可表示</a:t>
            </a: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</a:t>
            </a:r>
            <a:r>
              <a:rPr lang="en-US" sz="24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4096</a:t>
            </a: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个不同的VLAN。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3" grpId="0"/>
      <p:bldP spid="3" grpId="1"/>
      <p:bldP spid="17" grpId="0"/>
      <p:bldP spid="17" grpId="1"/>
      <p:bldP spid="18" grpId="0"/>
      <p:bldP spid="18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54000"/>
            <a:ext cx="11874500" cy="17830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VLAN 的通信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254000" y="2570485"/>
            <a:ext cx="4635500" cy="2540000"/>
          </a:xfrm>
          <a:custGeom>
            <a:avLst/>
            <a:gdLst/>
            <a:ahLst/>
            <a:cxnLst/>
            <a:rect l="l" t="t" r="r" b="b"/>
            <a:pathLst>
              <a:path w="4635500" h="2540000">
                <a:moveTo>
                  <a:pt x="101600" y="0"/>
                </a:moveTo>
                <a:lnTo>
                  <a:pt x="4533900" y="0"/>
                </a:lnTo>
                <a:cubicBezTo>
                  <a:pt x="4589975" y="0"/>
                  <a:pt x="4635500" y="45525"/>
                  <a:pt x="4635500" y="101600"/>
                </a:cubicBezTo>
                <a:lnTo>
                  <a:pt x="4635500" y="2438400"/>
                </a:lnTo>
                <a:cubicBezTo>
                  <a:pt x="4635500" y="2494475"/>
                  <a:pt x="4589975" y="2540000"/>
                  <a:pt x="4533900" y="2540000"/>
                </a:cubicBezTo>
                <a:lnTo>
                  <a:pt x="101600" y="2540000"/>
                </a:lnTo>
                <a:cubicBezTo>
                  <a:pt x="45525" y="2540000"/>
                  <a:pt x="0" y="2494475"/>
                  <a:pt x="0" y="243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ADD8E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14020" y="2794000"/>
            <a:ext cx="4356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同一VLAN内部</a:t>
            </a:r>
            <a:endParaRPr lang="en-US" sz="2400" b="1" dirty="0">
              <a:solidFill>
                <a:srgbClr val="4A90E2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pic>
        <p:nvPicPr>
          <p:cNvPr id="6" name="Image 1" descr="https://kimi-web-img.moonshot.cn/img/pic1.zhimg.com/372fb6872bde9b2a29ac2fd146c2d4c680a05040.jpg"/>
          <p:cNvPicPr>
            <a:picLocks noChangeAspect="1"/>
          </p:cNvPicPr>
          <p:nvPr/>
        </p:nvPicPr>
        <p:blipFill>
          <a:blip r:embed="rId2"/>
          <a:srcRect t="26829" b="26829"/>
          <a:stretch>
            <a:fillRect/>
          </a:stretch>
        </p:blipFill>
        <p:spPr>
          <a:xfrm>
            <a:off x="477520" y="3302000"/>
            <a:ext cx="4229100" cy="1219200"/>
          </a:xfrm>
          <a:prstGeom prst="roundRect">
            <a:avLst>
              <a:gd name="adj" fmla="val 0"/>
            </a:avLst>
          </a:prstGeom>
        </p:spPr>
      </p:pic>
      <p:sp>
        <p:nvSpPr>
          <p:cNvPr id="7" name="Text 3"/>
          <p:cNvSpPr/>
          <p:nvPr/>
        </p:nvSpPr>
        <p:spPr>
          <a:xfrm>
            <a:off x="433070" y="4673600"/>
            <a:ext cx="4318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直接通过二层交换机转发，广播被限制在本VLAN。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8" name="Shape 4"/>
          <p:cNvSpPr/>
          <p:nvPr/>
        </p:nvSpPr>
        <p:spPr>
          <a:xfrm>
            <a:off x="5867400" y="3175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48806" y="248781"/>
                </a:moveTo>
                <a:cubicBezTo>
                  <a:pt x="459968" y="237619"/>
                  <a:pt x="459968" y="219492"/>
                  <a:pt x="448806" y="208330"/>
                </a:cubicBezTo>
                <a:lnTo>
                  <a:pt x="305931" y="65455"/>
                </a:lnTo>
                <a:cubicBezTo>
                  <a:pt x="294769" y="54293"/>
                  <a:pt x="276642" y="54293"/>
                  <a:pt x="265480" y="65455"/>
                </a:cubicBezTo>
                <a:cubicBezTo>
                  <a:pt x="254318" y="76617"/>
                  <a:pt x="254318" y="94744"/>
                  <a:pt x="265480" y="105906"/>
                </a:cubicBezTo>
                <a:lnTo>
                  <a:pt x="35959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359599" y="257175"/>
                </a:lnTo>
                <a:lnTo>
                  <a:pt x="265480" y="351294"/>
                </a:lnTo>
                <a:cubicBezTo>
                  <a:pt x="254317" y="362456"/>
                  <a:pt x="254317" y="380583"/>
                  <a:pt x="265480" y="391745"/>
                </a:cubicBezTo>
                <a:cubicBezTo>
                  <a:pt x="276642" y="402908"/>
                  <a:pt x="294769" y="402908"/>
                  <a:pt x="305931" y="391745"/>
                </a:cubicBezTo>
                <a:lnTo>
                  <a:pt x="448806" y="248870"/>
                </a:lnTo>
                <a:close/>
              </a:path>
            </a:pathLst>
          </a:custGeom>
          <a:solidFill>
            <a:srgbClr val="7484DF"/>
          </a:solidFill>
        </p:spPr>
      </p:sp>
      <p:sp>
        <p:nvSpPr>
          <p:cNvPr id="9" name="Text 5"/>
          <p:cNvSpPr/>
          <p:nvPr/>
        </p:nvSpPr>
        <p:spPr>
          <a:xfrm>
            <a:off x="5684520" y="3733800"/>
            <a:ext cx="788035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需路由</a:t>
            </a:r>
            <a:endParaRPr lang="en-US" sz="2000" b="1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5867400" y="4089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8394" y="208419"/>
                </a:moveTo>
                <a:cubicBezTo>
                  <a:pt x="-2768" y="219581"/>
                  <a:pt x="-2768" y="237708"/>
                  <a:pt x="8394" y="248870"/>
                </a:cubicBezTo>
                <a:lnTo>
                  <a:pt x="151269" y="391745"/>
                </a:lnTo>
                <a:cubicBezTo>
                  <a:pt x="162431" y="402908"/>
                  <a:pt x="180558" y="402908"/>
                  <a:pt x="191720" y="391745"/>
                </a:cubicBezTo>
                <a:cubicBezTo>
                  <a:pt x="202883" y="380583"/>
                  <a:pt x="202883" y="362456"/>
                  <a:pt x="191720" y="351294"/>
                </a:cubicBezTo>
                <a:lnTo>
                  <a:pt x="97601" y="257175"/>
                </a:lnTo>
                <a:lnTo>
                  <a:pt x="428625" y="257175"/>
                </a:lnTo>
                <a:cubicBezTo>
                  <a:pt x="444431" y="257175"/>
                  <a:pt x="457200" y="244406"/>
                  <a:pt x="457200" y="228600"/>
                </a:cubicBezTo>
                <a:cubicBezTo>
                  <a:pt x="457200" y="212794"/>
                  <a:pt x="444431" y="200025"/>
                  <a:pt x="428625" y="200025"/>
                </a:cubicBezTo>
                <a:lnTo>
                  <a:pt x="97601" y="200025"/>
                </a:lnTo>
                <a:lnTo>
                  <a:pt x="191720" y="105906"/>
                </a:lnTo>
                <a:cubicBezTo>
                  <a:pt x="202883" y="94744"/>
                  <a:pt x="202883" y="76617"/>
                  <a:pt x="191720" y="65455"/>
                </a:cubicBezTo>
                <a:cubicBezTo>
                  <a:pt x="180558" y="54293"/>
                  <a:pt x="162431" y="54293"/>
                  <a:pt x="151269" y="65455"/>
                </a:cubicBezTo>
                <a:lnTo>
                  <a:pt x="8394" y="208330"/>
                </a:lnTo>
                <a:close/>
              </a:path>
            </a:pathLst>
          </a:custGeom>
          <a:solidFill>
            <a:srgbClr val="7484DF"/>
          </a:solidFill>
        </p:spPr>
      </p:sp>
      <p:sp>
        <p:nvSpPr>
          <p:cNvPr id="11" name="Shape 7"/>
          <p:cNvSpPr/>
          <p:nvPr/>
        </p:nvSpPr>
        <p:spPr>
          <a:xfrm>
            <a:off x="7264400" y="2443485"/>
            <a:ext cx="4635500" cy="2794000"/>
          </a:xfrm>
          <a:custGeom>
            <a:avLst/>
            <a:gdLst/>
            <a:ahLst/>
            <a:cxnLst/>
            <a:rect l="l" t="t" r="r" b="b"/>
            <a:pathLst>
              <a:path w="4635500" h="2794000">
                <a:moveTo>
                  <a:pt x="101590" y="0"/>
                </a:moveTo>
                <a:lnTo>
                  <a:pt x="4533910" y="0"/>
                </a:lnTo>
                <a:cubicBezTo>
                  <a:pt x="4590017" y="0"/>
                  <a:pt x="4635500" y="45483"/>
                  <a:pt x="4635500" y="101590"/>
                </a:cubicBezTo>
                <a:lnTo>
                  <a:pt x="4635500" y="2692410"/>
                </a:lnTo>
                <a:cubicBezTo>
                  <a:pt x="4635500" y="2748517"/>
                  <a:pt x="4590017" y="2794000"/>
                  <a:pt x="4533910" y="2794000"/>
                </a:cubicBezTo>
                <a:lnTo>
                  <a:pt x="101590" y="2794000"/>
                </a:lnTo>
                <a:cubicBezTo>
                  <a:pt x="45483" y="2794000"/>
                  <a:pt x="0" y="2748517"/>
                  <a:pt x="0" y="2692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 w="20320">
            <a:solidFill>
              <a:srgbClr val="4A90E2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424420" y="2667000"/>
            <a:ext cx="4356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不同VLAN之间</a:t>
            </a:r>
            <a:endParaRPr lang="en-US" sz="2400" dirty="0"/>
          </a:p>
        </p:txBody>
      </p:sp>
      <p:pic>
        <p:nvPicPr>
          <p:cNvPr id="13" name="Image 2" descr="https://kimi-web-img.moonshot.cn/img/wp.notepm.jp/96e34233cebb82e6699339b23ad59dd0a72e8699.png"/>
          <p:cNvPicPr>
            <a:picLocks noChangeAspect="1"/>
          </p:cNvPicPr>
          <p:nvPr/>
        </p:nvPicPr>
        <p:blipFill>
          <a:blip r:embed="rId3"/>
          <a:srcRect t="18350" b="18350"/>
          <a:stretch>
            <a:fillRect/>
          </a:stretch>
        </p:blipFill>
        <p:spPr>
          <a:xfrm>
            <a:off x="7487920" y="3175000"/>
            <a:ext cx="4229100" cy="1219200"/>
          </a:xfrm>
          <a:prstGeom prst="roundRect">
            <a:avLst>
              <a:gd name="adj" fmla="val 0"/>
            </a:avLst>
          </a:prstGeom>
        </p:spPr>
      </p:pic>
      <p:sp>
        <p:nvSpPr>
          <p:cNvPr id="14" name="Text 9"/>
          <p:cNvSpPr/>
          <p:nvPr/>
        </p:nvSpPr>
        <p:spPr>
          <a:xfrm>
            <a:off x="7443470" y="4546600"/>
            <a:ext cx="4318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需要通过</a:t>
            </a: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三层设备（路由器或三层交换机）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进行路由。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12" grpId="0"/>
      <p:bldP spid="12" grpId="1"/>
      <p:bldP spid="7" grpId="0"/>
      <p:bldP spid="7" grpId="1"/>
      <p:bldP spid="14" grpId="0"/>
      <p:bldP spid="14" grpId="1"/>
      <p:bldP spid="9" grpId="0"/>
      <p:bldP spid="9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077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09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本章回顾与展望</a:t>
            </a:r>
            <a:endParaRPr lang="en-US" sz="48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96215" y="591820"/>
            <a:ext cx="11804015" cy="14147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三层问题一条线：链路层的公共底座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1473200" y="2413000"/>
            <a:ext cx="924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数据链路层通过解决三个基本问题，为上层提供了可靠的链路服务，这是任何链路层技术的公共底座。</a:t>
            </a:r>
            <a:endParaRPr lang="en-US" sz="24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1591628" y="33274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6" name="Shape 3"/>
          <p:cNvSpPr/>
          <p:nvPr/>
        </p:nvSpPr>
        <p:spPr>
          <a:xfrm>
            <a:off x="1915477" y="37084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500330" y="211812"/>
                </a:moveTo>
                <a:cubicBezTo>
                  <a:pt x="509617" y="222349"/>
                  <a:pt x="525601" y="224671"/>
                  <a:pt x="537656" y="216724"/>
                </a:cubicBezTo>
                <a:cubicBezTo>
                  <a:pt x="550783" y="207972"/>
                  <a:pt x="554355" y="190202"/>
                  <a:pt x="545604" y="177076"/>
                </a:cubicBezTo>
                <a:lnTo>
                  <a:pt x="502741" y="112782"/>
                </a:lnTo>
                <a:cubicBezTo>
                  <a:pt x="500241" y="109031"/>
                  <a:pt x="496848" y="105906"/>
                  <a:pt x="492829" y="103674"/>
                </a:cubicBezTo>
                <a:lnTo>
                  <a:pt x="313789" y="4197"/>
                </a:lnTo>
                <a:cubicBezTo>
                  <a:pt x="296555" y="-5358"/>
                  <a:pt x="275570" y="-5358"/>
                  <a:pt x="258247" y="4197"/>
                </a:cubicBezTo>
                <a:lnTo>
                  <a:pt x="79296" y="103584"/>
                </a:lnTo>
                <a:cubicBezTo>
                  <a:pt x="74474" y="106263"/>
                  <a:pt x="70634" y="110192"/>
                  <a:pt x="68044" y="115014"/>
                </a:cubicBezTo>
                <a:lnTo>
                  <a:pt x="24735" y="195292"/>
                </a:lnTo>
                <a:cubicBezTo>
                  <a:pt x="13484" y="216188"/>
                  <a:pt x="21342" y="242173"/>
                  <a:pt x="42237" y="253425"/>
                </a:cubicBezTo>
                <a:lnTo>
                  <a:pt x="71705" y="269230"/>
                </a:lnTo>
                <a:lnTo>
                  <a:pt x="71705" y="316825"/>
                </a:lnTo>
                <a:cubicBezTo>
                  <a:pt x="71705" y="337364"/>
                  <a:pt x="82778" y="356384"/>
                  <a:pt x="100638" y="366564"/>
                </a:cubicBezTo>
                <a:lnTo>
                  <a:pt x="257800" y="455593"/>
                </a:lnTo>
                <a:cubicBezTo>
                  <a:pt x="275302" y="465505"/>
                  <a:pt x="296644" y="465505"/>
                  <a:pt x="314146" y="455593"/>
                </a:cubicBezTo>
                <a:lnTo>
                  <a:pt x="471309" y="366564"/>
                </a:lnTo>
                <a:cubicBezTo>
                  <a:pt x="489258" y="356384"/>
                  <a:pt x="500241" y="337453"/>
                  <a:pt x="500241" y="316825"/>
                </a:cubicBezTo>
                <a:lnTo>
                  <a:pt x="500241" y="211901"/>
                </a:lnTo>
                <a:close/>
                <a:moveTo>
                  <a:pt x="286018" y="203061"/>
                </a:moveTo>
                <a:lnTo>
                  <a:pt x="151983" y="128588"/>
                </a:lnTo>
                <a:lnTo>
                  <a:pt x="286018" y="54114"/>
                </a:lnTo>
                <a:lnTo>
                  <a:pt x="420053" y="128588"/>
                </a:lnTo>
                <a:lnTo>
                  <a:pt x="286018" y="203061"/>
                </a:lnTo>
                <a:close/>
                <a:moveTo>
                  <a:pt x="248960" y="247888"/>
                </a:moveTo>
                <a:lnTo>
                  <a:pt x="229939" y="289143"/>
                </a:lnTo>
                <a:lnTo>
                  <a:pt x="81885" y="209848"/>
                </a:lnTo>
                <a:lnTo>
                  <a:pt x="104567" y="167700"/>
                </a:lnTo>
                <a:lnTo>
                  <a:pt x="248960" y="24788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Text 4"/>
          <p:cNvSpPr/>
          <p:nvPr>
            <p:custDataLst>
              <p:tags r:id="rId2"/>
            </p:custDataLst>
          </p:nvPr>
        </p:nvSpPr>
        <p:spPr>
          <a:xfrm>
            <a:off x="196850" y="4699000"/>
            <a:ext cx="4013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封装成帧</a:t>
            </a:r>
            <a:endParaRPr lang="en-US" sz="2000" dirty="0"/>
          </a:p>
        </p:txBody>
      </p:sp>
      <p:sp>
        <p:nvSpPr>
          <p:cNvPr id="8" name="Text 5"/>
          <p:cNvSpPr/>
          <p:nvPr>
            <p:custDataLst>
              <p:tags r:id="rId3"/>
            </p:custDataLst>
          </p:nvPr>
        </p:nvSpPr>
        <p:spPr>
          <a:xfrm>
            <a:off x="209550" y="5054600"/>
            <a:ext cx="3987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加头加尾，界定边界</a:t>
            </a:r>
            <a:endParaRPr lang="en-US" dirty="0"/>
          </a:p>
        </p:txBody>
      </p:sp>
      <p:sp>
        <p:nvSpPr>
          <p:cNvPr id="9" name="Shape 6"/>
          <p:cNvSpPr/>
          <p:nvPr/>
        </p:nvSpPr>
        <p:spPr>
          <a:xfrm>
            <a:off x="5486241" y="33274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10" name="Shape 7"/>
          <p:cNvSpPr/>
          <p:nvPr/>
        </p:nvSpPr>
        <p:spPr>
          <a:xfrm>
            <a:off x="5838666" y="37084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6612" y="-22235"/>
                </a:moveTo>
                <a:cubicBezTo>
                  <a:pt x="28218" y="-30629"/>
                  <a:pt x="14645" y="-30629"/>
                  <a:pt x="6340" y="-22235"/>
                </a:cubicBezTo>
                <a:cubicBezTo>
                  <a:pt x="-1965" y="-13841"/>
                  <a:pt x="-2054" y="-268"/>
                  <a:pt x="6251" y="8126"/>
                </a:cubicBezTo>
                <a:lnTo>
                  <a:pt x="477738" y="479614"/>
                </a:lnTo>
                <a:cubicBezTo>
                  <a:pt x="486132" y="488007"/>
                  <a:pt x="499705" y="488007"/>
                  <a:pt x="508010" y="479614"/>
                </a:cubicBezTo>
                <a:cubicBezTo>
                  <a:pt x="516315" y="471220"/>
                  <a:pt x="516404" y="457646"/>
                  <a:pt x="508010" y="449342"/>
                </a:cubicBezTo>
                <a:lnTo>
                  <a:pt x="421928" y="363260"/>
                </a:lnTo>
                <a:cubicBezTo>
                  <a:pt x="424339" y="361117"/>
                  <a:pt x="426750" y="358973"/>
                  <a:pt x="429071" y="356830"/>
                </a:cubicBezTo>
                <a:cubicBezTo>
                  <a:pt x="470862" y="317986"/>
                  <a:pt x="498812" y="271641"/>
                  <a:pt x="512118" y="239762"/>
                </a:cubicBezTo>
                <a:cubicBezTo>
                  <a:pt x="515064" y="232708"/>
                  <a:pt x="515064" y="224850"/>
                  <a:pt x="512118" y="217795"/>
                </a:cubicBezTo>
                <a:cubicBezTo>
                  <a:pt x="498812" y="185916"/>
                  <a:pt x="470862" y="139482"/>
                  <a:pt x="429071" y="100727"/>
                </a:cubicBezTo>
                <a:cubicBezTo>
                  <a:pt x="387013" y="61704"/>
                  <a:pt x="329238" y="28754"/>
                  <a:pt x="257086" y="28754"/>
                </a:cubicBezTo>
                <a:cubicBezTo>
                  <a:pt x="206365" y="28754"/>
                  <a:pt x="162788" y="45006"/>
                  <a:pt x="126712" y="68223"/>
                </a:cubicBezTo>
                <a:lnTo>
                  <a:pt x="36612" y="-22235"/>
                </a:lnTo>
                <a:close/>
                <a:moveTo>
                  <a:pt x="182612" y="123855"/>
                </a:moveTo>
                <a:cubicBezTo>
                  <a:pt x="203597" y="108853"/>
                  <a:pt x="229404" y="100012"/>
                  <a:pt x="257175" y="100012"/>
                </a:cubicBezTo>
                <a:cubicBezTo>
                  <a:pt x="328166" y="100012"/>
                  <a:pt x="385763" y="157609"/>
                  <a:pt x="385763" y="228600"/>
                </a:cubicBezTo>
                <a:cubicBezTo>
                  <a:pt x="385763" y="256371"/>
                  <a:pt x="376922" y="282089"/>
                  <a:pt x="361920" y="303163"/>
                </a:cubicBezTo>
                <a:lnTo>
                  <a:pt x="330934" y="272177"/>
                </a:lnTo>
                <a:cubicBezTo>
                  <a:pt x="342275" y="253067"/>
                  <a:pt x="346115" y="229582"/>
                  <a:pt x="339953" y="206365"/>
                </a:cubicBezTo>
                <a:cubicBezTo>
                  <a:pt x="327720" y="160645"/>
                  <a:pt x="280660" y="133499"/>
                  <a:pt x="234940" y="145733"/>
                </a:cubicBezTo>
                <a:cubicBezTo>
                  <a:pt x="227261" y="147786"/>
                  <a:pt x="220028" y="150822"/>
                  <a:pt x="213509" y="154662"/>
                </a:cubicBezTo>
                <a:lnTo>
                  <a:pt x="182523" y="123676"/>
                </a:lnTo>
                <a:close/>
                <a:moveTo>
                  <a:pt x="290483" y="352812"/>
                </a:moveTo>
                <a:cubicBezTo>
                  <a:pt x="279856" y="355669"/>
                  <a:pt x="268694" y="357188"/>
                  <a:pt x="257175" y="357188"/>
                </a:cubicBezTo>
                <a:cubicBezTo>
                  <a:pt x="186184" y="357188"/>
                  <a:pt x="128588" y="299591"/>
                  <a:pt x="128588" y="228600"/>
                </a:cubicBezTo>
                <a:cubicBezTo>
                  <a:pt x="128588" y="217081"/>
                  <a:pt x="130106" y="205919"/>
                  <a:pt x="132963" y="195292"/>
                </a:cubicBezTo>
                <a:lnTo>
                  <a:pt x="61972" y="124301"/>
                </a:lnTo>
                <a:cubicBezTo>
                  <a:pt x="32861" y="157163"/>
                  <a:pt x="12859" y="191988"/>
                  <a:pt x="2232" y="217616"/>
                </a:cubicBezTo>
                <a:cubicBezTo>
                  <a:pt x="-714" y="224671"/>
                  <a:pt x="-714" y="232529"/>
                  <a:pt x="2232" y="239584"/>
                </a:cubicBezTo>
                <a:cubicBezTo>
                  <a:pt x="15538" y="271463"/>
                  <a:pt x="43488" y="317897"/>
                  <a:pt x="85279" y="356652"/>
                </a:cubicBezTo>
                <a:cubicBezTo>
                  <a:pt x="127337" y="395674"/>
                  <a:pt x="185112" y="428625"/>
                  <a:pt x="257264" y="428625"/>
                </a:cubicBezTo>
                <a:cubicBezTo>
                  <a:pt x="290572" y="428625"/>
                  <a:pt x="320844" y="421571"/>
                  <a:pt x="347901" y="410230"/>
                </a:cubicBezTo>
                <a:lnTo>
                  <a:pt x="290572" y="352901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1" name="Text 8"/>
          <p:cNvSpPr/>
          <p:nvPr>
            <p:custDataLst>
              <p:tags r:id="rId4"/>
            </p:custDataLst>
          </p:nvPr>
        </p:nvSpPr>
        <p:spPr>
          <a:xfrm>
            <a:off x="4091464" y="4699000"/>
            <a:ext cx="4013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透明传输</a:t>
            </a:r>
            <a:endParaRPr lang="en-US" sz="2000" dirty="0"/>
          </a:p>
        </p:txBody>
      </p:sp>
      <p:sp>
        <p:nvSpPr>
          <p:cNvPr id="12" name="Text 9"/>
          <p:cNvSpPr/>
          <p:nvPr>
            <p:custDataLst>
              <p:tags r:id="rId5"/>
            </p:custDataLst>
          </p:nvPr>
        </p:nvSpPr>
        <p:spPr>
          <a:xfrm>
            <a:off x="4104164" y="5054600"/>
            <a:ext cx="3987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字节/零比特填充，安全穿越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9380855" y="33274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14" name="Shape 11"/>
          <p:cNvSpPr/>
          <p:nvPr/>
        </p:nvSpPr>
        <p:spPr>
          <a:xfrm>
            <a:off x="9761855" y="3708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cubicBezTo>
                  <a:pt x="232708" y="0"/>
                  <a:pt x="236815" y="893"/>
                  <a:pt x="240566" y="2590"/>
                </a:cubicBezTo>
                <a:lnTo>
                  <a:pt x="408801" y="73938"/>
                </a:lnTo>
                <a:cubicBezTo>
                  <a:pt x="428446" y="82242"/>
                  <a:pt x="443091" y="101620"/>
                  <a:pt x="443002" y="125016"/>
                </a:cubicBezTo>
                <a:cubicBezTo>
                  <a:pt x="442555" y="213598"/>
                  <a:pt x="406122" y="375672"/>
                  <a:pt x="252264" y="449342"/>
                </a:cubicBezTo>
                <a:cubicBezTo>
                  <a:pt x="237351" y="456486"/>
                  <a:pt x="220028" y="456486"/>
                  <a:pt x="205115" y="449342"/>
                </a:cubicBezTo>
                <a:cubicBezTo>
                  <a:pt x="51167" y="375672"/>
                  <a:pt x="14823" y="213598"/>
                  <a:pt x="14377" y="125016"/>
                </a:cubicBezTo>
                <a:cubicBezTo>
                  <a:pt x="14287" y="101620"/>
                  <a:pt x="28932" y="82242"/>
                  <a:pt x="48577" y="73938"/>
                </a:cubicBezTo>
                <a:lnTo>
                  <a:pt x="216724" y="2590"/>
                </a:lnTo>
                <a:cubicBezTo>
                  <a:pt x="220474" y="893"/>
                  <a:pt x="224492" y="0"/>
                  <a:pt x="228600" y="0"/>
                </a:cubicBezTo>
                <a:close/>
                <a:moveTo>
                  <a:pt x="228600" y="59650"/>
                </a:moveTo>
                <a:lnTo>
                  <a:pt x="228600" y="397282"/>
                </a:lnTo>
                <a:cubicBezTo>
                  <a:pt x="351830" y="337631"/>
                  <a:pt x="384959" y="205472"/>
                  <a:pt x="385763" y="126355"/>
                </a:cubicBezTo>
                <a:lnTo>
                  <a:pt x="228600" y="59740"/>
                </a:lnTo>
                <a:lnTo>
                  <a:pt x="228600" y="5974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5" name="Text 12"/>
          <p:cNvSpPr/>
          <p:nvPr>
            <p:custDataLst>
              <p:tags r:id="rId6"/>
            </p:custDataLst>
          </p:nvPr>
        </p:nvSpPr>
        <p:spPr>
          <a:xfrm>
            <a:off x="7986078" y="4699000"/>
            <a:ext cx="4013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差错检测</a:t>
            </a:r>
            <a:endParaRPr lang="en-US" sz="2000" dirty="0"/>
          </a:p>
        </p:txBody>
      </p:sp>
      <p:sp>
        <p:nvSpPr>
          <p:cNvPr id="16" name="Text 13"/>
          <p:cNvSpPr/>
          <p:nvPr>
            <p:custDataLst>
              <p:tags r:id="rId7"/>
            </p:custDataLst>
          </p:nvPr>
        </p:nvSpPr>
        <p:spPr>
          <a:xfrm>
            <a:off x="7998778" y="5054600"/>
            <a:ext cx="3987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CRC校验，数字指纹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12" grpId="0"/>
      <p:bldP spid="12" grpId="1"/>
      <p:bldP spid="16" grpId="0"/>
      <p:bldP spid="16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703580"/>
            <a:ext cx="11874500" cy="18872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从共享到交换：以太网的演进之路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762000" y="3479639"/>
            <a:ext cx="11684000" cy="50800"/>
          </a:xfrm>
          <a:custGeom>
            <a:avLst/>
            <a:gdLst/>
            <a:ahLst/>
            <a:cxnLst/>
            <a:rect l="l" t="t" r="r" b="b"/>
            <a:pathLst>
              <a:path w="11684000" h="50800">
                <a:moveTo>
                  <a:pt x="0" y="0"/>
                </a:moveTo>
                <a:lnTo>
                  <a:pt x="11684000" y="0"/>
                </a:lnTo>
                <a:lnTo>
                  <a:pt x="11684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ADD8E6"/>
          </a:solidFill>
        </p:spPr>
      </p:sp>
      <p:sp>
        <p:nvSpPr>
          <p:cNvPr id="5" name="Shape 2"/>
          <p:cNvSpPr/>
          <p:nvPr/>
        </p:nvSpPr>
        <p:spPr>
          <a:xfrm>
            <a:off x="1993900" y="3098800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90E2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11200" y="3403600"/>
            <a:ext cx="2768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10Mbps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23900" y="3708400"/>
            <a:ext cx="2743200" cy="5613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总线型, CSMA/CD</a:t>
            </a:r>
            <a:endParaRPr lang="en-US" dirty="0"/>
          </a:p>
        </p:txBody>
      </p:sp>
      <p:sp>
        <p:nvSpPr>
          <p:cNvPr id="8" name="Shape 5"/>
          <p:cNvSpPr/>
          <p:nvPr/>
        </p:nvSpPr>
        <p:spPr>
          <a:xfrm>
            <a:off x="4660900" y="3098800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90E2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3378200" y="3403600"/>
            <a:ext cx="2768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100Mbps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390900" y="3708400"/>
            <a:ext cx="2743200" cy="5143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星型, 集线器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327900" y="3098800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90E2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045200" y="3403600"/>
            <a:ext cx="2768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1Gbps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057900" y="3708400"/>
            <a:ext cx="2743200" cy="49149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网桥/交换机</a:t>
            </a:r>
            <a:endParaRPr lang="en-US" dirty="0"/>
          </a:p>
        </p:txBody>
      </p:sp>
      <p:sp>
        <p:nvSpPr>
          <p:cNvPr id="14" name="Shape 11"/>
          <p:cNvSpPr/>
          <p:nvPr/>
        </p:nvSpPr>
        <p:spPr>
          <a:xfrm>
            <a:off x="9994900" y="3098800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7484DF"/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712200" y="3403600"/>
            <a:ext cx="2768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10Gbps+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724900" y="3708400"/>
            <a:ext cx="2743200" cy="4921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全双工光纤</a:t>
            </a:r>
            <a:endParaRPr lang="en-US" dirty="0"/>
          </a:p>
        </p:txBody>
      </p:sp>
      <p:sp>
        <p:nvSpPr>
          <p:cNvPr id="17" name="Text 14"/>
          <p:cNvSpPr/>
          <p:nvPr/>
        </p:nvSpPr>
        <p:spPr>
          <a:xfrm>
            <a:off x="203200" y="4419600"/>
            <a:ext cx="11785600" cy="123317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以太网的发展史是一部在“兼容”与“性能”之间不断权衡的历史，最终交换式以太网以其卓越的性能胜出。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  <p:bldP spid="7" grpId="0"/>
      <p:bldP spid="7" grpId="1"/>
      <p:bldP spid="10" grpId="0"/>
      <p:bldP spid="10" grpId="1"/>
      <p:bldP spid="13" grpId="0"/>
      <p:bldP spid="13" grpId="1"/>
      <p:bldP spid="16" grpId="0"/>
      <p:bldP spid="16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54000"/>
            <a:ext cx="5626100" cy="1714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未来展望：以太网新边界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254000" y="1997710"/>
            <a:ext cx="5537200" cy="107569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当以太网进入工业、车载、广域，下一站将如何重写“帧”的边界？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254000" y="3300730"/>
            <a:ext cx="55372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400G/800G：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更高带宽的持续演进。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254000" y="4161790"/>
            <a:ext cx="5537200" cy="4451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TSN：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时间敏感网络，确定性时延。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254000" y="4888865"/>
            <a:ext cx="5537200" cy="5810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融合：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以太网与IP层的更深度融合。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254000" y="5484495"/>
            <a:ext cx="5537200" cy="9112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SDN：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软件定义网络，更灵活的控制。</a:t>
            </a:r>
            <a:endParaRPr lang="en-US" sz="2000" dirty="0"/>
          </a:p>
        </p:txBody>
      </p:sp>
      <p:pic>
        <p:nvPicPr>
          <p:cNvPr id="9" name="Image 1" descr="https://kimi-web-img.moonshot.cn/img/img.freepik.com/c128e103a9de69479eaec507dd6b1ca280990608.jpg"/>
          <p:cNvPicPr>
            <a:picLocks noChangeAspect="1"/>
          </p:cNvPicPr>
          <p:nvPr/>
        </p:nvPicPr>
        <p:blipFill>
          <a:blip r:embed="rId2"/>
          <a:srcRect l="29866" r="29866"/>
          <a:stretch>
            <a:fillRect/>
          </a:stretch>
        </p:blipFill>
        <p:spPr>
          <a:xfrm>
            <a:off x="6096000" y="254000"/>
            <a:ext cx="5842000" cy="6350000"/>
          </a:xfrm>
          <a:prstGeom prst="roundRect">
            <a:avLst>
              <a:gd name="adj" fmla="val 1739"/>
            </a:avLst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23-d2tarqtnfo2stf9djkm0.jpg"/>
          <p:cNvPicPr>
            <a:picLocks noChangeAspect="1"/>
          </p:cNvPicPr>
          <p:nvPr/>
        </p:nvPicPr>
        <p:blipFill>
          <a:blip r:embed="rId1"/>
          <a:srcRect t="104" b="104"/>
          <a:stretch>
            <a:fillRect/>
          </a:stretch>
        </p:blipFill>
        <p:spPr>
          <a:xfrm flipH="1"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7380" y="2440940"/>
            <a:ext cx="7527290" cy="180467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</p:spPr>
      </p:sp>
      <p:sp>
        <p:nvSpPr>
          <p:cNvPr id="4" name="Text 1"/>
          <p:cNvSpPr/>
          <p:nvPr/>
        </p:nvSpPr>
        <p:spPr>
          <a:xfrm>
            <a:off x="627380" y="2440940"/>
            <a:ext cx="7527290" cy="18046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941909" y="845595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1909" y="84559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41909" y="942569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1909" y="942569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941909" y="1039543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41909" y="1039543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rot="16200000">
            <a:off x="10527665" y="365125"/>
            <a:ext cx="262890" cy="117030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856615" y="5796915"/>
            <a:ext cx="3632835" cy="331470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3" name="Text 9"/>
          <p:cNvSpPr/>
          <p:nvPr/>
        </p:nvSpPr>
        <p:spPr>
          <a:xfrm>
            <a:off x="856615" y="5550535"/>
            <a:ext cx="5238750" cy="57785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汇报人：</a:t>
            </a:r>
            <a:r>
              <a:rPr lang="zh-CN" alt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甘芝清</a:t>
            </a:r>
            <a:r>
              <a:rPr lang="en-US" altLang="zh-CN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黄慧雯</a:t>
            </a:r>
            <a:r>
              <a:rPr lang="en-US" altLang="zh-CN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林银蕊</a:t>
            </a:r>
            <a:endParaRPr lang="zh-CN" altLang="en-US" sz="2400" dirty="0">
              <a:solidFill>
                <a:srgbClr val="000000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  <a:p>
            <a:pPr>
              <a:lnSpc>
                <a:spcPct val="90000"/>
              </a:lnSpc>
            </a:pPr>
            <a:endParaRPr lang="zh-CN" altLang="en-US" sz="2400" dirty="0">
              <a:solidFill>
                <a:srgbClr val="000000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6933565" y="5819775"/>
            <a:ext cx="4448810" cy="36639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汇报日期：2025/12/12</a:t>
            </a:r>
            <a:endParaRPr lang="en-US" sz="1600" b="1" dirty="0">
              <a:solidFill>
                <a:srgbClr val="000000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5" name="Shape 11"/>
          <p:cNvSpPr/>
          <p:nvPr/>
        </p:nvSpPr>
        <p:spPr>
          <a:xfrm>
            <a:off x="2513887" y="5982681"/>
            <a:ext cx="6486525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6" name="Shape 12"/>
          <p:cNvSpPr/>
          <p:nvPr/>
        </p:nvSpPr>
        <p:spPr>
          <a:xfrm>
            <a:off x="732155" y="3269615"/>
            <a:ext cx="5892800" cy="89344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7" name="Text 13"/>
          <p:cNvSpPr/>
          <p:nvPr/>
        </p:nvSpPr>
        <p:spPr>
          <a:xfrm>
            <a:off x="732155" y="3269615"/>
            <a:ext cx="5892800" cy="893445"/>
          </a:xfrm>
          <a:prstGeom prst="rect">
            <a:avLst/>
          </a:prstGeom>
          <a:noFill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5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732155" y="2532380"/>
            <a:ext cx="6677660" cy="70929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9" name="Text 15"/>
          <p:cNvSpPr/>
          <p:nvPr/>
        </p:nvSpPr>
        <p:spPr>
          <a:xfrm>
            <a:off x="732155" y="2532380"/>
            <a:ext cx="6677660" cy="709295"/>
          </a:xfrm>
          <a:prstGeom prst="rect">
            <a:avLst/>
          </a:prstGeom>
          <a:noFill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3200" dirty="0">
                <a:solidFill>
                  <a:srgbClr val="4B62E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THANK YOU FOR READING！</a:t>
            </a:r>
            <a:endParaRPr lang="en-US" sz="1600" dirty="0"/>
          </a:p>
        </p:txBody>
      </p:sp>
      <p:pic>
        <p:nvPicPr>
          <p:cNvPr id="20" name="Image 2" descr="https://kimi-img.moonshot.cn/pub/slides/slides_tmpl/image/25-09-05-17:31:23-d2tarqtnfo2stf9djkm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805" y="1319530"/>
            <a:ext cx="3823335" cy="422783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  <p:bldP spid="19" grpId="0"/>
      <p:bldP spid="1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68910" y="100965"/>
            <a:ext cx="11811000" cy="9518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数据链路层：TCP/IP 的“夹心”层</a:t>
            </a:r>
            <a:endParaRPr lang="en-US" sz="4800" dirty="0"/>
          </a:p>
        </p:txBody>
      </p:sp>
      <p:sp>
        <p:nvSpPr>
          <p:cNvPr id="4" name="Text 1"/>
          <p:cNvSpPr/>
          <p:nvPr>
            <p:custDataLst>
              <p:tags r:id="rId2"/>
            </p:custDataLst>
          </p:nvPr>
        </p:nvSpPr>
        <p:spPr>
          <a:xfrm>
            <a:off x="254000" y="899160"/>
            <a:ext cx="7493000" cy="13354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在五层模型中承上启下，其核心使命是在</a:t>
            </a:r>
            <a:r>
              <a:rPr lang="en-US" sz="20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相邻节点 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间提供</a:t>
            </a:r>
            <a:r>
              <a:rPr lang="en-US" sz="20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可靠 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的数据传输服务。</a:t>
            </a:r>
            <a:endParaRPr lang="en-US" sz="2000" dirty="0"/>
          </a:p>
        </p:txBody>
      </p:sp>
      <p:sp>
        <p:nvSpPr>
          <p:cNvPr id="5" name="Shape 2"/>
          <p:cNvSpPr/>
          <p:nvPr>
            <p:custDataLst>
              <p:tags r:id="rId3"/>
            </p:custDataLst>
          </p:nvPr>
        </p:nvSpPr>
        <p:spPr>
          <a:xfrm>
            <a:off x="273625" y="2242012"/>
            <a:ext cx="596287" cy="596287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6" name="Shape 3"/>
          <p:cNvSpPr/>
          <p:nvPr>
            <p:custDataLst>
              <p:tags r:id="rId4"/>
            </p:custDataLst>
          </p:nvPr>
        </p:nvSpPr>
        <p:spPr>
          <a:xfrm>
            <a:off x="449846" y="2370845"/>
            <a:ext cx="223608" cy="298144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84038" y="249337"/>
                </a:moveTo>
                <a:cubicBezTo>
                  <a:pt x="90239" y="255538"/>
                  <a:pt x="100310" y="255538"/>
                  <a:pt x="106511" y="249337"/>
                </a:cubicBezTo>
                <a:lnTo>
                  <a:pt x="185886" y="169962"/>
                </a:lnTo>
                <a:cubicBezTo>
                  <a:pt x="192087" y="163761"/>
                  <a:pt x="192087" y="153690"/>
                  <a:pt x="185886" y="147489"/>
                </a:cubicBezTo>
                <a:cubicBezTo>
                  <a:pt x="179685" y="141288"/>
                  <a:pt x="169614" y="141288"/>
                  <a:pt x="163413" y="147489"/>
                </a:cubicBezTo>
                <a:lnTo>
                  <a:pt x="111125" y="199777"/>
                </a:lnTo>
                <a:lnTo>
                  <a:pt x="111125" y="15875"/>
                </a:lnTo>
                <a:cubicBezTo>
                  <a:pt x="111125" y="7094"/>
                  <a:pt x="104031" y="0"/>
                  <a:pt x="95250" y="0"/>
                </a:cubicBezTo>
                <a:cubicBezTo>
                  <a:pt x="86469" y="0"/>
                  <a:pt x="79375" y="7094"/>
                  <a:pt x="79375" y="15875"/>
                </a:cubicBezTo>
                <a:lnTo>
                  <a:pt x="79375" y="199777"/>
                </a:lnTo>
                <a:lnTo>
                  <a:pt x="27087" y="147489"/>
                </a:lnTo>
                <a:cubicBezTo>
                  <a:pt x="20886" y="141287"/>
                  <a:pt x="10815" y="141287"/>
                  <a:pt x="4614" y="147489"/>
                </a:cubicBezTo>
                <a:cubicBezTo>
                  <a:pt x="-1588" y="153690"/>
                  <a:pt x="-1588" y="163761"/>
                  <a:pt x="4614" y="169962"/>
                </a:cubicBezTo>
                <a:lnTo>
                  <a:pt x="83989" y="249337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Text 4"/>
          <p:cNvSpPr/>
          <p:nvPr>
            <p:custDataLst>
              <p:tags r:id="rId5"/>
            </p:custDataLst>
          </p:nvPr>
        </p:nvSpPr>
        <p:spPr>
          <a:xfrm>
            <a:off x="1098350" y="2040890"/>
            <a:ext cx="5754101" cy="41679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下接物理层</a:t>
            </a:r>
            <a:endParaRPr lang="en-US" sz="2000" dirty="0"/>
          </a:p>
        </p:txBody>
      </p:sp>
      <p:sp>
        <p:nvSpPr>
          <p:cNvPr id="8" name="Text 5"/>
          <p:cNvSpPr/>
          <p:nvPr>
            <p:custDataLst>
              <p:tags r:id="rId6"/>
            </p:custDataLst>
          </p:nvPr>
        </p:nvSpPr>
        <p:spPr>
          <a:xfrm>
            <a:off x="1098350" y="2242012"/>
            <a:ext cx="6341022" cy="64637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负责在物理介质上无差错地传输比特流，是“哑巴搬运工”。</a:t>
            </a:r>
            <a:endParaRPr lang="en-US" dirty="0"/>
          </a:p>
        </p:txBody>
      </p:sp>
      <p:sp>
        <p:nvSpPr>
          <p:cNvPr id="9" name="Shape 6"/>
          <p:cNvSpPr/>
          <p:nvPr>
            <p:custDataLst>
              <p:tags r:id="rId7"/>
            </p:custDataLst>
          </p:nvPr>
        </p:nvSpPr>
        <p:spPr>
          <a:xfrm>
            <a:off x="273625" y="3141502"/>
            <a:ext cx="596287" cy="596287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10" name="Shape 7"/>
          <p:cNvSpPr/>
          <p:nvPr>
            <p:custDataLst>
              <p:tags r:id="rId8"/>
            </p:custDataLst>
          </p:nvPr>
        </p:nvSpPr>
        <p:spPr>
          <a:xfrm>
            <a:off x="449846" y="3290574"/>
            <a:ext cx="223608" cy="298144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06462" y="8632"/>
                </a:moveTo>
                <a:cubicBezTo>
                  <a:pt x="100261" y="2431"/>
                  <a:pt x="90190" y="2431"/>
                  <a:pt x="83989" y="8632"/>
                </a:cubicBezTo>
                <a:lnTo>
                  <a:pt x="4614" y="88007"/>
                </a:lnTo>
                <a:cubicBezTo>
                  <a:pt x="-1587" y="94208"/>
                  <a:pt x="-1587" y="104279"/>
                  <a:pt x="4614" y="110480"/>
                </a:cubicBezTo>
                <a:cubicBezTo>
                  <a:pt x="10815" y="116681"/>
                  <a:pt x="20886" y="116681"/>
                  <a:pt x="27087" y="110480"/>
                </a:cubicBezTo>
                <a:lnTo>
                  <a:pt x="79375" y="58192"/>
                </a:lnTo>
                <a:lnTo>
                  <a:pt x="79375" y="242094"/>
                </a:lnTo>
                <a:cubicBezTo>
                  <a:pt x="79375" y="250875"/>
                  <a:pt x="86469" y="257969"/>
                  <a:pt x="95250" y="257969"/>
                </a:cubicBezTo>
                <a:cubicBezTo>
                  <a:pt x="104031" y="257969"/>
                  <a:pt x="111125" y="250875"/>
                  <a:pt x="111125" y="242094"/>
                </a:cubicBezTo>
                <a:lnTo>
                  <a:pt x="111125" y="58192"/>
                </a:lnTo>
                <a:lnTo>
                  <a:pt x="163413" y="110480"/>
                </a:lnTo>
                <a:cubicBezTo>
                  <a:pt x="169614" y="116681"/>
                  <a:pt x="179685" y="116681"/>
                  <a:pt x="185886" y="110480"/>
                </a:cubicBezTo>
                <a:cubicBezTo>
                  <a:pt x="192087" y="104279"/>
                  <a:pt x="192087" y="94208"/>
                  <a:pt x="185886" y="88007"/>
                </a:cubicBezTo>
                <a:lnTo>
                  <a:pt x="106511" y="8632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1" name="Text 8"/>
          <p:cNvSpPr/>
          <p:nvPr>
            <p:custDataLst>
              <p:tags r:id="rId9"/>
            </p:custDataLst>
          </p:nvPr>
        </p:nvSpPr>
        <p:spPr>
          <a:xfrm>
            <a:off x="1098350" y="2995269"/>
            <a:ext cx="6380234" cy="2719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上承网络层</a:t>
            </a:r>
            <a:endParaRPr lang="en-US" sz="2000" dirty="0"/>
          </a:p>
        </p:txBody>
      </p:sp>
      <p:sp>
        <p:nvSpPr>
          <p:cNvPr id="12" name="Text 9"/>
          <p:cNvSpPr/>
          <p:nvPr>
            <p:custDataLst>
              <p:tags r:id="rId10"/>
            </p:custDataLst>
          </p:nvPr>
        </p:nvSpPr>
        <p:spPr>
          <a:xfrm>
            <a:off x="1098350" y="3367154"/>
            <a:ext cx="6412489" cy="5211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负责源主机到目的主机的路径选择与分组交付，是“智能调度员”。</a:t>
            </a:r>
            <a:endParaRPr lang="en-US" dirty="0"/>
          </a:p>
        </p:txBody>
      </p:sp>
      <p:sp>
        <p:nvSpPr>
          <p:cNvPr id="13" name="Shape 10"/>
          <p:cNvSpPr/>
          <p:nvPr>
            <p:custDataLst>
              <p:tags r:id="rId11"/>
            </p:custDataLst>
          </p:nvPr>
        </p:nvSpPr>
        <p:spPr>
          <a:xfrm>
            <a:off x="254000" y="4027805"/>
            <a:ext cx="7378700" cy="609600"/>
          </a:xfrm>
          <a:custGeom>
            <a:avLst/>
            <a:gdLst/>
            <a:ahLst/>
            <a:cxnLst/>
            <a:rect l="l" t="t" r="r" b="b"/>
            <a:pathLst>
              <a:path w="7378700" h="609600">
                <a:moveTo>
                  <a:pt x="101602" y="0"/>
                </a:moveTo>
                <a:lnTo>
                  <a:pt x="7277098" y="0"/>
                </a:lnTo>
                <a:cubicBezTo>
                  <a:pt x="7333211" y="0"/>
                  <a:pt x="7378700" y="45489"/>
                  <a:pt x="7378700" y="101602"/>
                </a:cubicBezTo>
                <a:lnTo>
                  <a:pt x="7378700" y="507998"/>
                </a:lnTo>
                <a:cubicBezTo>
                  <a:pt x="7378700" y="564111"/>
                  <a:pt x="7333211" y="609600"/>
                  <a:pt x="72770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484DF">
              <a:alpha val="10196"/>
            </a:srgbClr>
          </a:solidFill>
        </p:spPr>
        <p:txBody>
          <a:bodyPr/>
          <a:p>
            <a:endParaRPr lang="zh-CN" altLang="en-US"/>
          </a:p>
        </p:txBody>
      </p:sp>
      <p:sp>
        <p:nvSpPr>
          <p:cNvPr id="14" name="Text 11"/>
          <p:cNvSpPr/>
          <p:nvPr>
            <p:custDataLst>
              <p:tags r:id="rId12"/>
            </p:custDataLst>
          </p:nvPr>
        </p:nvSpPr>
        <p:spPr>
          <a:xfrm>
            <a:off x="272415" y="4072890"/>
            <a:ext cx="7205980" cy="4425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lang="zh-CN" altLang="en-US" sz="20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链路：指一条无源的点到点物理线路段，中间没有任何交换节点。</a:t>
            </a:r>
            <a:endParaRPr lang="zh-CN" altLang="en-US" sz="2000" b="1" dirty="0">
              <a:solidFill>
                <a:srgbClr val="7484D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pic>
        <p:nvPicPr>
          <p:cNvPr id="15" name="Image 1" descr="https://kimi-web-img.moonshot.cn/img/i-blog.csdnimg.cn/59fd4b11e8f0c9650334ec69807b849ee3dccf46.png"/>
          <p:cNvPicPr>
            <a:picLocks noChangeAspect="1"/>
          </p:cNvPicPr>
          <p:nvPr/>
        </p:nvPicPr>
        <p:blipFill>
          <a:blip r:embed="rId13"/>
          <a:srcRect l="17912" r="17912"/>
          <a:stretch>
            <a:fillRect/>
          </a:stretch>
        </p:blipFill>
        <p:spPr>
          <a:xfrm>
            <a:off x="7687945" y="1032510"/>
            <a:ext cx="4265295" cy="4753610"/>
          </a:xfrm>
          <a:prstGeom prst="roundRect">
            <a:avLst>
              <a:gd name="adj" fmla="val 4000"/>
            </a:avLst>
          </a:prstGeom>
        </p:spPr>
      </p:pic>
      <p:sp>
        <p:nvSpPr>
          <p:cNvPr id="17" name="Shape 10"/>
          <p:cNvSpPr/>
          <p:nvPr/>
        </p:nvSpPr>
        <p:spPr>
          <a:xfrm>
            <a:off x="273685" y="4777105"/>
            <a:ext cx="7378700" cy="1065530"/>
          </a:xfrm>
          <a:custGeom>
            <a:avLst/>
            <a:gdLst/>
            <a:ahLst/>
            <a:cxnLst/>
            <a:rect l="l" t="t" r="r" b="b"/>
            <a:pathLst>
              <a:path w="7378700" h="609600">
                <a:moveTo>
                  <a:pt x="101602" y="0"/>
                </a:moveTo>
                <a:lnTo>
                  <a:pt x="7277098" y="0"/>
                </a:lnTo>
                <a:cubicBezTo>
                  <a:pt x="7333211" y="0"/>
                  <a:pt x="7378700" y="45489"/>
                  <a:pt x="7378700" y="101602"/>
                </a:cubicBezTo>
                <a:lnTo>
                  <a:pt x="7378700" y="507998"/>
                </a:lnTo>
                <a:cubicBezTo>
                  <a:pt x="7378700" y="564111"/>
                  <a:pt x="7333211" y="609600"/>
                  <a:pt x="72770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484DF">
              <a:alpha val="10196"/>
            </a:srgbClr>
          </a:solidFill>
        </p:spPr>
        <p:txBody>
          <a:bodyPr/>
          <a:p>
            <a:endParaRPr lang="zh-CN" altLang="en-US"/>
          </a:p>
        </p:txBody>
      </p:sp>
      <p:sp>
        <p:nvSpPr>
          <p:cNvPr id="18" name="Text 11"/>
          <p:cNvSpPr/>
          <p:nvPr/>
        </p:nvSpPr>
        <p:spPr>
          <a:xfrm>
            <a:off x="304800" y="4797425"/>
            <a:ext cx="7205980" cy="10166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lang="zh-CN" altLang="en-US" sz="20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数据链路：除了物理线路外，还必须包含通信协议来控制数据传输。即：</a:t>
            </a:r>
            <a:r>
              <a:rPr lang="en-US" sz="20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链路 + 协议 = 数据链路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7" grpId="0"/>
      <p:bldP spid="7" grpId="1"/>
      <p:bldP spid="8" grpId="0"/>
      <p:bldP spid="8" grpId="1"/>
      <p:bldP spid="11" grpId="0"/>
      <p:bldP spid="11" grpId="1"/>
      <p:bldP spid="12" grpId="0"/>
      <p:bldP spid="12" grpId="1"/>
      <p:bldP spid="14" grpId="0"/>
      <p:bldP spid="14" grpId="1"/>
      <p:bldP spid="18" grpId="0"/>
      <p:bldP spid="1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1155" y="607695"/>
            <a:ext cx="11477625" cy="19577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五大核心功能：帧的生命周期</a:t>
            </a:r>
            <a:endParaRPr lang="en-US" sz="4800" b="1" dirty="0">
              <a:solidFill>
                <a:srgbClr val="4A90E2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0555" y="2152650"/>
            <a:ext cx="10664190" cy="9829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数据链路层通过一条“可靠传输流水线”，确保数据帧在节点间的安全、高效传输。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1168400" y="3378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6" name="Shape 3"/>
          <p:cNvSpPr/>
          <p:nvPr/>
        </p:nvSpPr>
        <p:spPr>
          <a:xfrm>
            <a:off x="1485900" y="37338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333554" y="141208"/>
                </a:moveTo>
                <a:cubicBezTo>
                  <a:pt x="339745" y="148233"/>
                  <a:pt x="350401" y="149781"/>
                  <a:pt x="358438" y="144482"/>
                </a:cubicBezTo>
                <a:cubicBezTo>
                  <a:pt x="367189" y="138648"/>
                  <a:pt x="369570" y="126802"/>
                  <a:pt x="363736" y="118050"/>
                </a:cubicBezTo>
                <a:lnTo>
                  <a:pt x="335161" y="75188"/>
                </a:lnTo>
                <a:cubicBezTo>
                  <a:pt x="333494" y="72688"/>
                  <a:pt x="331232" y="70604"/>
                  <a:pt x="328553" y="69116"/>
                </a:cubicBezTo>
                <a:lnTo>
                  <a:pt x="209193" y="2798"/>
                </a:lnTo>
                <a:cubicBezTo>
                  <a:pt x="197703" y="-3572"/>
                  <a:pt x="183713" y="-3572"/>
                  <a:pt x="172164" y="2798"/>
                </a:cubicBezTo>
                <a:lnTo>
                  <a:pt x="52864" y="69056"/>
                </a:lnTo>
                <a:cubicBezTo>
                  <a:pt x="49649" y="70842"/>
                  <a:pt x="47089" y="73462"/>
                  <a:pt x="45363" y="76676"/>
                </a:cubicBezTo>
                <a:lnTo>
                  <a:pt x="16490" y="130195"/>
                </a:lnTo>
                <a:cubicBezTo>
                  <a:pt x="8989" y="144125"/>
                  <a:pt x="14228" y="161449"/>
                  <a:pt x="28158" y="168950"/>
                </a:cubicBezTo>
                <a:lnTo>
                  <a:pt x="47804" y="179487"/>
                </a:lnTo>
                <a:lnTo>
                  <a:pt x="47804" y="211217"/>
                </a:lnTo>
                <a:cubicBezTo>
                  <a:pt x="47804" y="224909"/>
                  <a:pt x="55185" y="237589"/>
                  <a:pt x="67092" y="244376"/>
                </a:cubicBezTo>
                <a:lnTo>
                  <a:pt x="171867" y="303728"/>
                </a:lnTo>
                <a:cubicBezTo>
                  <a:pt x="183535" y="310336"/>
                  <a:pt x="197763" y="310336"/>
                  <a:pt x="209431" y="303728"/>
                </a:cubicBezTo>
                <a:lnTo>
                  <a:pt x="314206" y="244376"/>
                </a:lnTo>
                <a:cubicBezTo>
                  <a:pt x="326172" y="237589"/>
                  <a:pt x="333494" y="224969"/>
                  <a:pt x="333494" y="211217"/>
                </a:cubicBezTo>
                <a:lnTo>
                  <a:pt x="333494" y="141268"/>
                </a:lnTo>
                <a:close/>
                <a:moveTo>
                  <a:pt x="190679" y="135374"/>
                </a:moveTo>
                <a:lnTo>
                  <a:pt x="101322" y="85725"/>
                </a:lnTo>
                <a:lnTo>
                  <a:pt x="190679" y="36076"/>
                </a:lnTo>
                <a:lnTo>
                  <a:pt x="280035" y="85725"/>
                </a:lnTo>
                <a:lnTo>
                  <a:pt x="190679" y="135374"/>
                </a:lnTo>
                <a:close/>
                <a:moveTo>
                  <a:pt x="165973" y="165259"/>
                </a:moveTo>
                <a:lnTo>
                  <a:pt x="153293" y="192762"/>
                </a:lnTo>
                <a:lnTo>
                  <a:pt x="54590" y="139898"/>
                </a:lnTo>
                <a:lnTo>
                  <a:pt x="69711" y="111800"/>
                </a:lnTo>
                <a:lnTo>
                  <a:pt x="165973" y="165259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Text 4"/>
          <p:cNvSpPr/>
          <p:nvPr/>
        </p:nvSpPr>
        <p:spPr>
          <a:xfrm>
            <a:off x="674370" y="4495800"/>
            <a:ext cx="1939925" cy="8096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帧封装与解封装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2628900" y="3911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9" name="Shape 6"/>
          <p:cNvSpPr/>
          <p:nvPr/>
        </p:nvSpPr>
        <p:spPr>
          <a:xfrm>
            <a:off x="3378200" y="3378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10" name="Shape 7"/>
          <p:cNvSpPr/>
          <p:nvPr/>
        </p:nvSpPr>
        <p:spPr>
          <a:xfrm>
            <a:off x="3714750" y="37338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4408" y="-14823"/>
                </a:moveTo>
                <a:cubicBezTo>
                  <a:pt x="18812" y="-20419"/>
                  <a:pt x="9763" y="-20419"/>
                  <a:pt x="4227" y="-14823"/>
                </a:cubicBezTo>
                <a:cubicBezTo>
                  <a:pt x="-1310" y="-9227"/>
                  <a:pt x="-1369" y="-179"/>
                  <a:pt x="4167" y="5417"/>
                </a:cubicBezTo>
                <a:lnTo>
                  <a:pt x="318492" y="319742"/>
                </a:lnTo>
                <a:cubicBezTo>
                  <a:pt x="324088" y="325338"/>
                  <a:pt x="333137" y="325338"/>
                  <a:pt x="338673" y="319742"/>
                </a:cubicBezTo>
                <a:cubicBezTo>
                  <a:pt x="344210" y="314146"/>
                  <a:pt x="344269" y="305098"/>
                  <a:pt x="338673" y="299561"/>
                </a:cubicBezTo>
                <a:lnTo>
                  <a:pt x="281285" y="242173"/>
                </a:lnTo>
                <a:cubicBezTo>
                  <a:pt x="282892" y="240744"/>
                  <a:pt x="284500" y="239316"/>
                  <a:pt x="286048" y="237887"/>
                </a:cubicBezTo>
                <a:cubicBezTo>
                  <a:pt x="313908" y="211991"/>
                  <a:pt x="332542" y="181094"/>
                  <a:pt x="341412" y="159841"/>
                </a:cubicBezTo>
                <a:cubicBezTo>
                  <a:pt x="343376" y="155138"/>
                  <a:pt x="343376" y="149900"/>
                  <a:pt x="341412" y="145197"/>
                </a:cubicBezTo>
                <a:cubicBezTo>
                  <a:pt x="332542" y="123944"/>
                  <a:pt x="313908" y="92988"/>
                  <a:pt x="286048" y="67151"/>
                </a:cubicBezTo>
                <a:cubicBezTo>
                  <a:pt x="258008" y="41136"/>
                  <a:pt x="219492" y="19169"/>
                  <a:pt x="171390" y="19169"/>
                </a:cubicBezTo>
                <a:cubicBezTo>
                  <a:pt x="137577" y="19169"/>
                  <a:pt x="108525" y="30004"/>
                  <a:pt x="84475" y="45482"/>
                </a:cubicBezTo>
                <a:lnTo>
                  <a:pt x="24408" y="-14823"/>
                </a:lnTo>
                <a:close/>
                <a:moveTo>
                  <a:pt x="121741" y="82570"/>
                </a:moveTo>
                <a:cubicBezTo>
                  <a:pt x="135731" y="72569"/>
                  <a:pt x="152936" y="66675"/>
                  <a:pt x="171450" y="66675"/>
                </a:cubicBezTo>
                <a:cubicBezTo>
                  <a:pt x="218777" y="66675"/>
                  <a:pt x="257175" y="105073"/>
                  <a:pt x="257175" y="152400"/>
                </a:cubicBezTo>
                <a:cubicBezTo>
                  <a:pt x="257175" y="170914"/>
                  <a:pt x="251281" y="188059"/>
                  <a:pt x="241280" y="202109"/>
                </a:cubicBezTo>
                <a:lnTo>
                  <a:pt x="220623" y="181451"/>
                </a:lnTo>
                <a:cubicBezTo>
                  <a:pt x="228183" y="168712"/>
                  <a:pt x="230743" y="153055"/>
                  <a:pt x="226635" y="137577"/>
                </a:cubicBezTo>
                <a:cubicBezTo>
                  <a:pt x="218480" y="107097"/>
                  <a:pt x="187107" y="88999"/>
                  <a:pt x="156627" y="97155"/>
                </a:cubicBezTo>
                <a:cubicBezTo>
                  <a:pt x="151507" y="98524"/>
                  <a:pt x="146685" y="100548"/>
                  <a:pt x="142339" y="103108"/>
                </a:cubicBezTo>
                <a:lnTo>
                  <a:pt x="121682" y="82451"/>
                </a:lnTo>
                <a:close/>
                <a:moveTo>
                  <a:pt x="193655" y="235208"/>
                </a:moveTo>
                <a:cubicBezTo>
                  <a:pt x="186571" y="237113"/>
                  <a:pt x="179130" y="238125"/>
                  <a:pt x="171450" y="238125"/>
                </a:cubicBezTo>
                <a:cubicBezTo>
                  <a:pt x="124123" y="238125"/>
                  <a:pt x="85725" y="199727"/>
                  <a:pt x="85725" y="152400"/>
                </a:cubicBezTo>
                <a:cubicBezTo>
                  <a:pt x="85725" y="144720"/>
                  <a:pt x="86737" y="137279"/>
                  <a:pt x="88642" y="130195"/>
                </a:cubicBezTo>
                <a:lnTo>
                  <a:pt x="41315" y="82867"/>
                </a:lnTo>
                <a:cubicBezTo>
                  <a:pt x="21908" y="104775"/>
                  <a:pt x="8573" y="127992"/>
                  <a:pt x="1488" y="145078"/>
                </a:cubicBezTo>
                <a:cubicBezTo>
                  <a:pt x="-476" y="149781"/>
                  <a:pt x="-476" y="155019"/>
                  <a:pt x="1488" y="159722"/>
                </a:cubicBezTo>
                <a:cubicBezTo>
                  <a:pt x="10358" y="180975"/>
                  <a:pt x="28992" y="211931"/>
                  <a:pt x="56852" y="237768"/>
                </a:cubicBezTo>
                <a:cubicBezTo>
                  <a:pt x="84892" y="263783"/>
                  <a:pt x="123408" y="285750"/>
                  <a:pt x="171510" y="285750"/>
                </a:cubicBezTo>
                <a:cubicBezTo>
                  <a:pt x="193715" y="285750"/>
                  <a:pt x="213896" y="281047"/>
                  <a:pt x="231934" y="273487"/>
                </a:cubicBezTo>
                <a:lnTo>
                  <a:pt x="193715" y="23526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1" name="Text 8"/>
          <p:cNvSpPr/>
          <p:nvPr/>
        </p:nvSpPr>
        <p:spPr>
          <a:xfrm>
            <a:off x="3228975" y="4495800"/>
            <a:ext cx="1326515" cy="7518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透明传输</a:t>
            </a:r>
            <a:endParaRPr lang="en-US" sz="2000" dirty="0"/>
          </a:p>
        </p:txBody>
      </p:sp>
      <p:sp>
        <p:nvSpPr>
          <p:cNvPr id="12" name="Shape 9"/>
          <p:cNvSpPr/>
          <p:nvPr/>
        </p:nvSpPr>
        <p:spPr>
          <a:xfrm>
            <a:off x="4838700" y="3911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13" name="Shape 10"/>
          <p:cNvSpPr/>
          <p:nvPr/>
        </p:nvSpPr>
        <p:spPr>
          <a:xfrm>
            <a:off x="5588000" y="3378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14" name="Shape 11"/>
          <p:cNvSpPr/>
          <p:nvPr/>
        </p:nvSpPr>
        <p:spPr>
          <a:xfrm>
            <a:off x="5943600" y="3733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55138" y="0"/>
                  <a:pt x="157877" y="595"/>
                  <a:pt x="160377" y="1726"/>
                </a:cubicBezTo>
                <a:lnTo>
                  <a:pt x="272534" y="49292"/>
                </a:lnTo>
                <a:cubicBezTo>
                  <a:pt x="285631" y="54828"/>
                  <a:pt x="295394" y="67747"/>
                  <a:pt x="295335" y="83344"/>
                </a:cubicBezTo>
                <a:cubicBezTo>
                  <a:pt x="295037" y="142399"/>
                  <a:pt x="270748" y="250448"/>
                  <a:pt x="168176" y="299561"/>
                </a:cubicBezTo>
                <a:cubicBezTo>
                  <a:pt x="158234" y="304324"/>
                  <a:pt x="146685" y="304324"/>
                  <a:pt x="136743" y="299561"/>
                </a:cubicBezTo>
                <a:cubicBezTo>
                  <a:pt x="34111" y="250448"/>
                  <a:pt x="9882" y="142399"/>
                  <a:pt x="9585" y="83344"/>
                </a:cubicBezTo>
                <a:cubicBezTo>
                  <a:pt x="9525" y="67747"/>
                  <a:pt x="19288" y="54828"/>
                  <a:pt x="32385" y="49292"/>
                </a:cubicBezTo>
                <a:lnTo>
                  <a:pt x="144482" y="1726"/>
                </a:lnTo>
                <a:cubicBezTo>
                  <a:pt x="146983" y="595"/>
                  <a:pt x="149662" y="0"/>
                  <a:pt x="152400" y="0"/>
                </a:cubicBezTo>
                <a:close/>
                <a:moveTo>
                  <a:pt x="152400" y="39767"/>
                </a:moveTo>
                <a:lnTo>
                  <a:pt x="152400" y="264855"/>
                </a:lnTo>
                <a:cubicBezTo>
                  <a:pt x="234553" y="225088"/>
                  <a:pt x="256639" y="136981"/>
                  <a:pt x="257175" y="84237"/>
                </a:cubicBezTo>
                <a:lnTo>
                  <a:pt x="152400" y="39826"/>
                </a:lnTo>
                <a:lnTo>
                  <a:pt x="152400" y="39826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5" name="Text 12"/>
          <p:cNvSpPr/>
          <p:nvPr/>
        </p:nvSpPr>
        <p:spPr>
          <a:xfrm>
            <a:off x="5573395" y="4495800"/>
            <a:ext cx="1106805" cy="6845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差错控制</a:t>
            </a:r>
            <a:endParaRPr lang="en-US" sz="2000" b="1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048500" y="3911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17" name="Shape 14"/>
          <p:cNvSpPr/>
          <p:nvPr/>
        </p:nvSpPr>
        <p:spPr>
          <a:xfrm>
            <a:off x="7797800" y="3378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18" name="Shape 15"/>
          <p:cNvSpPr/>
          <p:nvPr/>
        </p:nvSpPr>
        <p:spPr>
          <a:xfrm>
            <a:off x="8153400" y="3733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  <a:moveTo>
                  <a:pt x="171450" y="57150"/>
                </a:moveTo>
                <a:cubicBezTo>
                  <a:pt x="171450" y="46636"/>
                  <a:pt x="162914" y="38100"/>
                  <a:pt x="152400" y="38100"/>
                </a:cubicBezTo>
                <a:cubicBezTo>
                  <a:pt x="141886" y="38100"/>
                  <a:pt x="133350" y="46636"/>
                  <a:pt x="133350" y="57150"/>
                </a:cubicBezTo>
                <a:cubicBezTo>
                  <a:pt x="133350" y="67664"/>
                  <a:pt x="141886" y="76200"/>
                  <a:pt x="152400" y="76200"/>
                </a:cubicBezTo>
                <a:cubicBezTo>
                  <a:pt x="162914" y="76200"/>
                  <a:pt x="171450" y="67664"/>
                  <a:pt x="171450" y="57150"/>
                </a:cubicBezTo>
                <a:close/>
                <a:moveTo>
                  <a:pt x="152400" y="247650"/>
                </a:moveTo>
                <a:cubicBezTo>
                  <a:pt x="173415" y="247650"/>
                  <a:pt x="190500" y="230565"/>
                  <a:pt x="190500" y="209550"/>
                </a:cubicBezTo>
                <a:cubicBezTo>
                  <a:pt x="190500" y="199906"/>
                  <a:pt x="186928" y="191036"/>
                  <a:pt x="180975" y="184368"/>
                </a:cubicBezTo>
                <a:lnTo>
                  <a:pt x="222349" y="101679"/>
                </a:lnTo>
                <a:cubicBezTo>
                  <a:pt x="225862" y="94595"/>
                  <a:pt x="223004" y="86023"/>
                  <a:pt x="215979" y="82510"/>
                </a:cubicBezTo>
                <a:cubicBezTo>
                  <a:pt x="208955" y="78998"/>
                  <a:pt x="200323" y="81855"/>
                  <a:pt x="196810" y="88880"/>
                </a:cubicBezTo>
                <a:lnTo>
                  <a:pt x="155436" y="171569"/>
                </a:lnTo>
                <a:cubicBezTo>
                  <a:pt x="154424" y="171510"/>
                  <a:pt x="153412" y="171450"/>
                  <a:pt x="152400" y="171450"/>
                </a:cubicBezTo>
                <a:cubicBezTo>
                  <a:pt x="131385" y="171450"/>
                  <a:pt x="114300" y="188535"/>
                  <a:pt x="114300" y="209550"/>
                </a:cubicBezTo>
                <a:cubicBezTo>
                  <a:pt x="114300" y="230565"/>
                  <a:pt x="131385" y="247650"/>
                  <a:pt x="152400" y="247650"/>
                </a:cubicBezTo>
                <a:close/>
                <a:moveTo>
                  <a:pt x="104775" y="85725"/>
                </a:moveTo>
                <a:cubicBezTo>
                  <a:pt x="104775" y="75211"/>
                  <a:pt x="96239" y="66675"/>
                  <a:pt x="85725" y="66675"/>
                </a:cubicBezTo>
                <a:cubicBezTo>
                  <a:pt x="75211" y="66675"/>
                  <a:pt x="66675" y="75211"/>
                  <a:pt x="66675" y="85725"/>
                </a:cubicBezTo>
                <a:cubicBezTo>
                  <a:pt x="66675" y="96239"/>
                  <a:pt x="75211" y="104775"/>
                  <a:pt x="85725" y="104775"/>
                </a:cubicBezTo>
                <a:cubicBezTo>
                  <a:pt x="96239" y="104775"/>
                  <a:pt x="104775" y="96239"/>
                  <a:pt x="104775" y="85725"/>
                </a:cubicBezTo>
                <a:close/>
                <a:moveTo>
                  <a:pt x="57150" y="171450"/>
                </a:moveTo>
                <a:cubicBezTo>
                  <a:pt x="67664" y="171450"/>
                  <a:pt x="76200" y="162914"/>
                  <a:pt x="76200" y="152400"/>
                </a:cubicBezTo>
                <a:cubicBezTo>
                  <a:pt x="76200" y="141886"/>
                  <a:pt x="67664" y="133350"/>
                  <a:pt x="57150" y="133350"/>
                </a:cubicBezTo>
                <a:cubicBezTo>
                  <a:pt x="46636" y="133350"/>
                  <a:pt x="38100" y="141886"/>
                  <a:pt x="38100" y="152400"/>
                </a:cubicBezTo>
                <a:cubicBezTo>
                  <a:pt x="38100" y="162914"/>
                  <a:pt x="46636" y="171450"/>
                  <a:pt x="57150" y="171450"/>
                </a:cubicBezTo>
                <a:close/>
                <a:moveTo>
                  <a:pt x="266700" y="152400"/>
                </a:moveTo>
                <a:cubicBezTo>
                  <a:pt x="266700" y="141886"/>
                  <a:pt x="258164" y="133350"/>
                  <a:pt x="247650" y="133350"/>
                </a:cubicBezTo>
                <a:cubicBezTo>
                  <a:pt x="237136" y="133350"/>
                  <a:pt x="228600" y="141886"/>
                  <a:pt x="228600" y="152400"/>
                </a:cubicBezTo>
                <a:cubicBezTo>
                  <a:pt x="228600" y="162914"/>
                  <a:pt x="237136" y="171450"/>
                  <a:pt x="247650" y="171450"/>
                </a:cubicBezTo>
                <a:cubicBezTo>
                  <a:pt x="258164" y="171450"/>
                  <a:pt x="266700" y="162914"/>
                  <a:pt x="266700" y="15240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9" name="Text 16"/>
          <p:cNvSpPr/>
          <p:nvPr/>
        </p:nvSpPr>
        <p:spPr>
          <a:xfrm>
            <a:off x="7698740" y="4495800"/>
            <a:ext cx="1239520" cy="6578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流量控制</a:t>
            </a:r>
            <a:endParaRPr lang="en-US" sz="2000" b="1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9258300" y="3911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4A90E2"/>
          </a:solidFill>
        </p:spPr>
      </p:sp>
      <p:sp>
        <p:nvSpPr>
          <p:cNvPr id="21" name="Shape 18"/>
          <p:cNvSpPr/>
          <p:nvPr/>
        </p:nvSpPr>
        <p:spPr>
          <a:xfrm>
            <a:off x="10007600" y="3378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DD8E6"/>
          </a:solidFill>
        </p:spPr>
      </p:sp>
      <p:sp>
        <p:nvSpPr>
          <p:cNvPr id="22" name="Shape 19"/>
          <p:cNvSpPr/>
          <p:nvPr/>
        </p:nvSpPr>
        <p:spPr>
          <a:xfrm>
            <a:off x="10344150" y="37338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49734" y="57150"/>
                </a:moveTo>
                <a:cubicBezTo>
                  <a:pt x="239851" y="57150"/>
                  <a:pt x="230267" y="59829"/>
                  <a:pt x="221873" y="64710"/>
                </a:cubicBezTo>
                <a:cubicBezTo>
                  <a:pt x="212467" y="55185"/>
                  <a:pt x="201513" y="47208"/>
                  <a:pt x="189428" y="41196"/>
                </a:cubicBezTo>
                <a:cubicBezTo>
                  <a:pt x="206216" y="26908"/>
                  <a:pt x="227588" y="19050"/>
                  <a:pt x="249734" y="19050"/>
                </a:cubicBezTo>
                <a:cubicBezTo>
                  <a:pt x="301169" y="19050"/>
                  <a:pt x="342900" y="60722"/>
                  <a:pt x="342900" y="112216"/>
                </a:cubicBezTo>
                <a:cubicBezTo>
                  <a:pt x="342900" y="136922"/>
                  <a:pt x="333077" y="160615"/>
                  <a:pt x="315635" y="178058"/>
                </a:cubicBezTo>
                <a:lnTo>
                  <a:pt x="273308" y="220385"/>
                </a:lnTo>
                <a:cubicBezTo>
                  <a:pt x="255865" y="237827"/>
                  <a:pt x="232172" y="247650"/>
                  <a:pt x="207466" y="247650"/>
                </a:cubicBezTo>
                <a:cubicBezTo>
                  <a:pt x="156031" y="247650"/>
                  <a:pt x="114300" y="205978"/>
                  <a:pt x="114300" y="154484"/>
                </a:cubicBezTo>
                <a:cubicBezTo>
                  <a:pt x="114300" y="153591"/>
                  <a:pt x="114300" y="152698"/>
                  <a:pt x="114360" y="151805"/>
                </a:cubicBezTo>
                <a:cubicBezTo>
                  <a:pt x="114657" y="141268"/>
                  <a:pt x="123408" y="132993"/>
                  <a:pt x="133945" y="133290"/>
                </a:cubicBezTo>
                <a:cubicBezTo>
                  <a:pt x="144482" y="133588"/>
                  <a:pt x="152757" y="142339"/>
                  <a:pt x="152460" y="152876"/>
                </a:cubicBezTo>
                <a:cubicBezTo>
                  <a:pt x="152460" y="153412"/>
                  <a:pt x="152460" y="153948"/>
                  <a:pt x="152460" y="154424"/>
                </a:cubicBezTo>
                <a:cubicBezTo>
                  <a:pt x="152460" y="184845"/>
                  <a:pt x="177105" y="209490"/>
                  <a:pt x="207526" y="209490"/>
                </a:cubicBezTo>
                <a:cubicBezTo>
                  <a:pt x="222111" y="209490"/>
                  <a:pt x="236101" y="203716"/>
                  <a:pt x="246459" y="193358"/>
                </a:cubicBezTo>
                <a:lnTo>
                  <a:pt x="288786" y="151031"/>
                </a:lnTo>
                <a:cubicBezTo>
                  <a:pt x="299085" y="140732"/>
                  <a:pt x="304919" y="126683"/>
                  <a:pt x="304919" y="112097"/>
                </a:cubicBezTo>
                <a:cubicBezTo>
                  <a:pt x="304919" y="81677"/>
                  <a:pt x="280273" y="57031"/>
                  <a:pt x="249853" y="57031"/>
                </a:cubicBezTo>
                <a:close/>
                <a:moveTo>
                  <a:pt x="163830" y="103168"/>
                </a:moveTo>
                <a:cubicBezTo>
                  <a:pt x="162699" y="102691"/>
                  <a:pt x="161568" y="102037"/>
                  <a:pt x="160556" y="101322"/>
                </a:cubicBezTo>
                <a:cubicBezTo>
                  <a:pt x="153055" y="97453"/>
                  <a:pt x="144482" y="95250"/>
                  <a:pt x="135493" y="95250"/>
                </a:cubicBezTo>
                <a:cubicBezTo>
                  <a:pt x="120908" y="95250"/>
                  <a:pt x="106918" y="101025"/>
                  <a:pt x="96560" y="111383"/>
                </a:cubicBezTo>
                <a:lnTo>
                  <a:pt x="54233" y="153710"/>
                </a:lnTo>
                <a:cubicBezTo>
                  <a:pt x="43934" y="164009"/>
                  <a:pt x="38100" y="178058"/>
                  <a:pt x="38100" y="192643"/>
                </a:cubicBezTo>
                <a:cubicBezTo>
                  <a:pt x="38100" y="223064"/>
                  <a:pt x="62746" y="247710"/>
                  <a:pt x="93166" y="247710"/>
                </a:cubicBezTo>
                <a:cubicBezTo>
                  <a:pt x="102989" y="247710"/>
                  <a:pt x="112574" y="245090"/>
                  <a:pt x="120967" y="240209"/>
                </a:cubicBezTo>
                <a:cubicBezTo>
                  <a:pt x="130373" y="249734"/>
                  <a:pt x="141327" y="257711"/>
                  <a:pt x="153472" y="263723"/>
                </a:cubicBezTo>
                <a:cubicBezTo>
                  <a:pt x="136684" y="277951"/>
                  <a:pt x="115372" y="285869"/>
                  <a:pt x="93166" y="285869"/>
                </a:cubicBezTo>
                <a:cubicBezTo>
                  <a:pt x="41731" y="285869"/>
                  <a:pt x="0" y="244197"/>
                  <a:pt x="0" y="192703"/>
                </a:cubicBezTo>
                <a:cubicBezTo>
                  <a:pt x="0" y="167997"/>
                  <a:pt x="9823" y="144304"/>
                  <a:pt x="27265" y="126861"/>
                </a:cubicBezTo>
                <a:lnTo>
                  <a:pt x="69592" y="84534"/>
                </a:lnTo>
                <a:cubicBezTo>
                  <a:pt x="87035" y="67092"/>
                  <a:pt x="110728" y="57269"/>
                  <a:pt x="135434" y="57269"/>
                </a:cubicBezTo>
                <a:cubicBezTo>
                  <a:pt x="186988" y="57269"/>
                  <a:pt x="228600" y="99298"/>
                  <a:pt x="228600" y="150674"/>
                </a:cubicBezTo>
                <a:cubicBezTo>
                  <a:pt x="228600" y="151448"/>
                  <a:pt x="228600" y="152221"/>
                  <a:pt x="228600" y="152995"/>
                </a:cubicBezTo>
                <a:cubicBezTo>
                  <a:pt x="228362" y="163532"/>
                  <a:pt x="219611" y="171807"/>
                  <a:pt x="209074" y="171569"/>
                </a:cubicBezTo>
                <a:cubicBezTo>
                  <a:pt x="198537" y="171331"/>
                  <a:pt x="190262" y="162580"/>
                  <a:pt x="190500" y="152043"/>
                </a:cubicBezTo>
                <a:cubicBezTo>
                  <a:pt x="190500" y="151567"/>
                  <a:pt x="190500" y="151150"/>
                  <a:pt x="190500" y="150674"/>
                </a:cubicBezTo>
                <a:cubicBezTo>
                  <a:pt x="190500" y="130612"/>
                  <a:pt x="179784" y="112990"/>
                  <a:pt x="163830" y="103287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3" name="Text 20"/>
          <p:cNvSpPr/>
          <p:nvPr/>
        </p:nvSpPr>
        <p:spPr>
          <a:xfrm>
            <a:off x="9956800" y="4495800"/>
            <a:ext cx="1197610" cy="641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链路管理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7" grpId="0"/>
      <p:bldP spid="7" grpId="1"/>
      <p:bldP spid="11" grpId="0"/>
      <p:bldP spid="11" grpId="1"/>
      <p:bldP spid="15" grpId="0"/>
      <p:bldP spid="15" grpId="1"/>
      <p:bldP spid="19" grpId="0"/>
      <p:bldP spid="19" grpId="1"/>
      <p:bldP spid="23" grpId="0"/>
      <p:bldP spid="2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077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帧封装与透明传输</a:t>
            </a:r>
            <a:endParaRPr lang="en-US" sz="4400" dirty="0"/>
          </a:p>
          <a:p>
            <a:pPr>
              <a:lnSpc>
                <a:spcPct val="100000"/>
              </a:lnSpc>
            </a:pPr>
            <a:endParaRPr lang="en-US" sz="44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7" grpId="0"/>
      <p:bldP spid="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766445"/>
            <a:ext cx="11874500" cy="12909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帧定界：让比特流会说话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254000" y="2002790"/>
            <a:ext cx="11785600" cy="5626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封装成帧的核心是为数据添加“边界”，使接收方能从连续的比特流中准确识别出一个完整的帧。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254000" y="2870200"/>
            <a:ext cx="11684000" cy="965200"/>
          </a:xfrm>
          <a:custGeom>
            <a:avLst/>
            <a:gdLst/>
            <a:ahLst/>
            <a:cxnLst/>
            <a:rect l="l" t="t" r="r" b="b"/>
            <a:pathLst>
              <a:path w="11684000" h="965200">
                <a:moveTo>
                  <a:pt x="101597" y="0"/>
                </a:moveTo>
                <a:lnTo>
                  <a:pt x="11582403" y="0"/>
                </a:lnTo>
                <a:cubicBezTo>
                  <a:pt x="11638513" y="0"/>
                  <a:pt x="11684000" y="45487"/>
                  <a:pt x="11684000" y="101597"/>
                </a:cubicBezTo>
                <a:lnTo>
                  <a:pt x="11684000" y="863603"/>
                </a:lnTo>
                <a:cubicBezTo>
                  <a:pt x="11684000" y="919713"/>
                  <a:pt x="11638513" y="965200"/>
                  <a:pt x="115824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20000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406400" y="3073400"/>
            <a:ext cx="71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帧首部</a:t>
            </a:r>
            <a:endParaRPr lang="en-US" b="1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412750" y="3378200"/>
            <a:ext cx="698500" cy="396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(SOH)</a:t>
            </a:r>
            <a:endParaRPr lang="en-US" dirty="0"/>
          </a:p>
        </p:txBody>
      </p:sp>
      <p:sp>
        <p:nvSpPr>
          <p:cNvPr id="8" name="Shape 5"/>
          <p:cNvSpPr/>
          <p:nvPr/>
        </p:nvSpPr>
        <p:spPr>
          <a:xfrm>
            <a:off x="1168400" y="3098800"/>
            <a:ext cx="9855200" cy="508000"/>
          </a:xfrm>
          <a:custGeom>
            <a:avLst/>
            <a:gdLst/>
            <a:ahLst/>
            <a:cxnLst/>
            <a:rect l="l" t="t" r="r" b="b"/>
            <a:pathLst>
              <a:path w="9855200" h="508000">
                <a:moveTo>
                  <a:pt x="50800" y="0"/>
                </a:moveTo>
                <a:lnTo>
                  <a:pt x="9804400" y="0"/>
                </a:lnTo>
                <a:cubicBezTo>
                  <a:pt x="9832437" y="0"/>
                  <a:pt x="9855200" y="22763"/>
                  <a:pt x="9855200" y="50800"/>
                </a:cubicBezTo>
                <a:lnTo>
                  <a:pt x="9855200" y="457200"/>
                </a:lnTo>
                <a:cubicBezTo>
                  <a:pt x="9855200" y="485237"/>
                  <a:pt x="9832437" y="508000"/>
                  <a:pt x="9804400" y="508000"/>
                </a:cubicBezTo>
                <a:lnTo>
                  <a:pt x="50800" y="508000"/>
                </a:lnTo>
                <a:cubicBezTo>
                  <a:pt x="22763" y="508000"/>
                  <a:pt x="0" y="485237"/>
                  <a:pt x="0" y="45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90E2">
              <a:alpha val="20000"/>
            </a:srgbClr>
          </a:solidFill>
        </p:spPr>
      </p:sp>
      <p:sp>
        <p:nvSpPr>
          <p:cNvPr id="9" name="Text 6"/>
          <p:cNvSpPr/>
          <p:nvPr/>
        </p:nvSpPr>
        <p:spPr>
          <a:xfrm>
            <a:off x="1219200" y="3200400"/>
            <a:ext cx="9753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074400" y="3073400"/>
            <a:ext cx="71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帧尾部</a:t>
            </a:r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11080750" y="3378200"/>
            <a:ext cx="698500" cy="3968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(EOT)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254000" y="4241800"/>
            <a:ext cx="11684000" cy="1016000"/>
          </a:xfrm>
          <a:custGeom>
            <a:avLst/>
            <a:gdLst/>
            <a:ahLst/>
            <a:cxnLst/>
            <a:rect l="l" t="t" r="r" b="b"/>
            <a:pathLst>
              <a:path w="11684000" h="1016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914400"/>
                </a:lnTo>
                <a:cubicBezTo>
                  <a:pt x="11684000" y="970475"/>
                  <a:pt x="11638475" y="1016000"/>
                  <a:pt x="11582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484DF">
              <a:alpha val="10196"/>
            </a:srgbClr>
          </a:solidFill>
        </p:spPr>
      </p:sp>
      <p:sp>
        <p:nvSpPr>
          <p:cNvPr id="13" name="Shape 10"/>
          <p:cNvSpPr/>
          <p:nvPr/>
        </p:nvSpPr>
        <p:spPr>
          <a:xfrm>
            <a:off x="457200" y="4445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7484DF"/>
          </a:solidFill>
        </p:spPr>
      </p:sp>
      <p:sp>
        <p:nvSpPr>
          <p:cNvPr id="14" name="Shape 11"/>
          <p:cNvSpPr/>
          <p:nvPr/>
        </p:nvSpPr>
        <p:spPr>
          <a:xfrm>
            <a:off x="609600" y="4597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61151" y="0"/>
                  <a:pt x="169188" y="4822"/>
                  <a:pt x="173355" y="12502"/>
                </a:cubicBezTo>
                <a:lnTo>
                  <a:pt x="301943" y="250627"/>
                </a:lnTo>
                <a:cubicBezTo>
                  <a:pt x="305931" y="258008"/>
                  <a:pt x="305753" y="266938"/>
                  <a:pt x="301466" y="274141"/>
                </a:cubicBezTo>
                <a:cubicBezTo>
                  <a:pt x="297180" y="281345"/>
                  <a:pt x="289381" y="285750"/>
                  <a:pt x="280987" y="285750"/>
                </a:cubicBezTo>
                <a:lnTo>
                  <a:pt x="23813" y="285750"/>
                </a:lnTo>
                <a:cubicBezTo>
                  <a:pt x="15419" y="285750"/>
                  <a:pt x="7680" y="281345"/>
                  <a:pt x="3334" y="274141"/>
                </a:cubicBezTo>
                <a:cubicBezTo>
                  <a:pt x="-1012" y="266938"/>
                  <a:pt x="-1131" y="258008"/>
                  <a:pt x="2858" y="250627"/>
                </a:cubicBezTo>
                <a:lnTo>
                  <a:pt x="131445" y="12502"/>
                </a:lnTo>
                <a:cubicBezTo>
                  <a:pt x="135612" y="4822"/>
                  <a:pt x="143649" y="0"/>
                  <a:pt x="152400" y="0"/>
                </a:cubicBezTo>
                <a:close/>
                <a:moveTo>
                  <a:pt x="152400" y="100013"/>
                </a:moveTo>
                <a:cubicBezTo>
                  <a:pt x="144482" y="100013"/>
                  <a:pt x="138113" y="106382"/>
                  <a:pt x="138113" y="114300"/>
                </a:cubicBezTo>
                <a:lnTo>
                  <a:pt x="138113" y="180975"/>
                </a:lnTo>
                <a:cubicBezTo>
                  <a:pt x="138113" y="188893"/>
                  <a:pt x="144482" y="195263"/>
                  <a:pt x="152400" y="195263"/>
                </a:cubicBezTo>
                <a:cubicBezTo>
                  <a:pt x="160318" y="195263"/>
                  <a:pt x="166688" y="188893"/>
                  <a:pt x="166688" y="180975"/>
                </a:cubicBezTo>
                <a:lnTo>
                  <a:pt x="166688" y="114300"/>
                </a:lnTo>
                <a:cubicBezTo>
                  <a:pt x="166688" y="106382"/>
                  <a:pt x="160318" y="100013"/>
                  <a:pt x="152400" y="100013"/>
                </a:cubicBezTo>
                <a:close/>
                <a:moveTo>
                  <a:pt x="168295" y="228600"/>
                </a:moveTo>
                <a:cubicBezTo>
                  <a:pt x="168656" y="222700"/>
                  <a:pt x="165714" y="217087"/>
                  <a:pt x="160656" y="214027"/>
                </a:cubicBezTo>
                <a:cubicBezTo>
                  <a:pt x="155599" y="210968"/>
                  <a:pt x="149261" y="210968"/>
                  <a:pt x="144203" y="214027"/>
                </a:cubicBezTo>
                <a:cubicBezTo>
                  <a:pt x="139145" y="217087"/>
                  <a:pt x="136203" y="222700"/>
                  <a:pt x="136565" y="228600"/>
                </a:cubicBezTo>
                <a:cubicBezTo>
                  <a:pt x="136203" y="234500"/>
                  <a:pt x="139145" y="240113"/>
                  <a:pt x="144203" y="243173"/>
                </a:cubicBezTo>
                <a:cubicBezTo>
                  <a:pt x="149261" y="246232"/>
                  <a:pt x="155599" y="246232"/>
                  <a:pt x="160656" y="243173"/>
                </a:cubicBezTo>
                <a:cubicBezTo>
                  <a:pt x="165714" y="240113"/>
                  <a:pt x="168656" y="234500"/>
                  <a:pt x="168295" y="22860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5" name="Text 12"/>
          <p:cNvSpPr/>
          <p:nvPr/>
        </p:nvSpPr>
        <p:spPr>
          <a:xfrm>
            <a:off x="1270000" y="4275455"/>
            <a:ext cx="6324600" cy="4997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7484D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透明传输的挑战</a:t>
            </a:r>
            <a:endParaRPr lang="en-US" sz="2000" b="1" dirty="0">
              <a:solidFill>
                <a:srgbClr val="7484D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270000" y="4775200"/>
            <a:ext cx="10241915" cy="279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当数据内部恰好出现与帧定界符相同的比特模式时，如何解决“假警报”问题？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15" grpId="0"/>
      <p:bldP spid="15" grpId="1"/>
      <p:bldP spid="16" grpId="0"/>
      <p:bldP spid="16" grpId="1"/>
      <p:bldP spid="10" grpId="0"/>
      <p:bldP spid="10" grpId="1"/>
      <p:bldP spid="6" grpId="0"/>
      <p:bldP spid="6" grpId="1"/>
      <p:bldP spid="7" grpId="0"/>
      <p:bldP spid="7" grpId="1"/>
      <p:bldP spid="11" grpId="0"/>
      <p:bldP spid="11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511810"/>
            <a:ext cx="11874500" cy="180467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透明传输：数据不踩“雷区”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254000" y="2621280"/>
            <a:ext cx="5651500" cy="2336800"/>
          </a:xfrm>
          <a:custGeom>
            <a:avLst/>
            <a:gdLst/>
            <a:ahLst/>
            <a:cxnLst/>
            <a:rect l="l" t="t" r="r" b="b"/>
            <a:pathLst>
              <a:path w="5651500" h="2336800">
                <a:moveTo>
                  <a:pt x="101604" y="0"/>
                </a:moveTo>
                <a:lnTo>
                  <a:pt x="5549896" y="0"/>
                </a:lnTo>
                <a:cubicBezTo>
                  <a:pt x="5606010" y="0"/>
                  <a:pt x="5651500" y="45490"/>
                  <a:pt x="5651500" y="101604"/>
                </a:cubicBezTo>
                <a:lnTo>
                  <a:pt x="5651500" y="2235196"/>
                </a:lnTo>
                <a:cubicBezTo>
                  <a:pt x="5651500" y="2291310"/>
                  <a:pt x="5606010" y="2336800"/>
                  <a:pt x="55498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ADD8E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14020" y="2844800"/>
            <a:ext cx="5372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字节填充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477520" y="3352800"/>
            <a:ext cx="5334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在数据中出现的每个定界符或转义符前，都插入一个</a:t>
            </a:r>
            <a:r>
              <a:rPr lang="en-US" sz="20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ESC字符 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。接收方再将其删除。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477520" y="4064000"/>
            <a:ext cx="5245100" cy="711200"/>
          </a:xfrm>
          <a:custGeom>
            <a:avLst/>
            <a:gdLst/>
            <a:ahLst/>
            <a:cxnLst/>
            <a:rect l="l" t="t" r="r" b="b"/>
            <a:pathLst>
              <a:path w="5245100" h="711200">
                <a:moveTo>
                  <a:pt x="50801" y="0"/>
                </a:moveTo>
                <a:lnTo>
                  <a:pt x="5194299" y="0"/>
                </a:lnTo>
                <a:cubicBezTo>
                  <a:pt x="5222356" y="0"/>
                  <a:pt x="5245100" y="22744"/>
                  <a:pt x="5245100" y="50801"/>
                </a:cubicBezTo>
                <a:lnTo>
                  <a:pt x="5245100" y="660399"/>
                </a:lnTo>
                <a:cubicBezTo>
                  <a:pt x="5245100" y="688456"/>
                  <a:pt x="5222356" y="711200"/>
                  <a:pt x="5194299" y="711200"/>
                </a:cubicBezTo>
                <a:lnTo>
                  <a:pt x="50801" y="711200"/>
                </a:lnTo>
                <a:cubicBezTo>
                  <a:pt x="22744" y="711200"/>
                  <a:pt x="0" y="688456"/>
                  <a:pt x="0" y="6603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3F4F6"/>
          </a:solidFill>
        </p:spPr>
      </p:sp>
      <p:sp>
        <p:nvSpPr>
          <p:cNvPr id="8" name="Text 5"/>
          <p:cNvSpPr/>
          <p:nvPr/>
        </p:nvSpPr>
        <p:spPr>
          <a:xfrm>
            <a:off x="534670" y="4165600"/>
            <a:ext cx="5130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数据: A SOH B EOT C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534670" y="4419600"/>
            <a:ext cx="5130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发送: A ESC SOH B ESC EOT C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6248400" y="2621280"/>
            <a:ext cx="5651500" cy="2336800"/>
          </a:xfrm>
          <a:custGeom>
            <a:avLst/>
            <a:gdLst/>
            <a:ahLst/>
            <a:cxnLst/>
            <a:rect l="l" t="t" r="r" b="b"/>
            <a:pathLst>
              <a:path w="5651500" h="2336800">
                <a:moveTo>
                  <a:pt x="101604" y="0"/>
                </a:moveTo>
                <a:lnTo>
                  <a:pt x="5549896" y="0"/>
                </a:lnTo>
                <a:cubicBezTo>
                  <a:pt x="5606010" y="0"/>
                  <a:pt x="5651500" y="45490"/>
                  <a:pt x="5651500" y="101604"/>
                </a:cubicBezTo>
                <a:lnTo>
                  <a:pt x="5651500" y="2235196"/>
                </a:lnTo>
                <a:cubicBezTo>
                  <a:pt x="5651500" y="2291310"/>
                  <a:pt x="5606010" y="2336800"/>
                  <a:pt x="55498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ADD8E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08420" y="2844800"/>
            <a:ext cx="5372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零比特填充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471920" y="3352800"/>
            <a:ext cx="5334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在数据中出现的每连续</a:t>
            </a:r>
            <a:r>
              <a:rPr lang="en-US" sz="20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5个1 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后，自动插入一个</a:t>
            </a:r>
            <a:r>
              <a:rPr lang="en-US" sz="20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0 </a:t>
            </a: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。接收方再将其删除。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6471920" y="4064000"/>
            <a:ext cx="5245100" cy="711200"/>
          </a:xfrm>
          <a:custGeom>
            <a:avLst/>
            <a:gdLst/>
            <a:ahLst/>
            <a:cxnLst/>
            <a:rect l="l" t="t" r="r" b="b"/>
            <a:pathLst>
              <a:path w="5245100" h="711200">
                <a:moveTo>
                  <a:pt x="50801" y="0"/>
                </a:moveTo>
                <a:lnTo>
                  <a:pt x="5194299" y="0"/>
                </a:lnTo>
                <a:cubicBezTo>
                  <a:pt x="5222356" y="0"/>
                  <a:pt x="5245100" y="22744"/>
                  <a:pt x="5245100" y="50801"/>
                </a:cubicBezTo>
                <a:lnTo>
                  <a:pt x="5245100" y="660399"/>
                </a:lnTo>
                <a:cubicBezTo>
                  <a:pt x="5245100" y="688456"/>
                  <a:pt x="5222356" y="711200"/>
                  <a:pt x="5194299" y="711200"/>
                </a:cubicBezTo>
                <a:lnTo>
                  <a:pt x="50801" y="711200"/>
                </a:lnTo>
                <a:cubicBezTo>
                  <a:pt x="22744" y="711200"/>
                  <a:pt x="0" y="688456"/>
                  <a:pt x="0" y="6603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3F4F6"/>
          </a:solidFill>
        </p:spPr>
      </p:sp>
      <p:sp>
        <p:nvSpPr>
          <p:cNvPr id="14" name="Text 11"/>
          <p:cNvSpPr/>
          <p:nvPr/>
        </p:nvSpPr>
        <p:spPr>
          <a:xfrm>
            <a:off x="6529070" y="4165600"/>
            <a:ext cx="5130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数据: 011011111101</a:t>
            </a:r>
            <a:endParaRPr lang="en-US" sz="2000" dirty="0">
              <a:solidFill>
                <a:srgbClr val="333333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529070" y="4419600"/>
            <a:ext cx="5130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发送: 011011111</a:t>
            </a:r>
            <a:r>
              <a:rPr lang="en-US" sz="2000" b="1" dirty="0">
                <a:solidFill>
                  <a:srgbClr val="7484D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</a:t>
            </a:r>
            <a:r>
              <a:rPr lang="en-US" sz="20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101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" grpId="0"/>
      <p:bldP spid="5" grpId="1"/>
      <p:bldP spid="11" grpId="0"/>
      <p:bldP spid="11" grpId="1"/>
      <p:bldP spid="12" grpId="0"/>
      <p:bldP spid="12" grpId="1"/>
      <p:bldP spid="6" grpId="0"/>
      <p:bldP spid="6" grpId="1"/>
      <p:bldP spid="8" grpId="0"/>
      <p:bldP spid="8" grpId="1"/>
      <p:bldP spid="9" grpId="0"/>
      <p:bldP spid="9" grpId="1"/>
      <p:bldP spid="14" grpId="0"/>
      <p:bldP spid="14" grpId="1"/>
      <p:bldP spid="15" grpId="0"/>
      <p:bldP spid="1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077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差错</a:t>
            </a:r>
            <a:r>
              <a:rPr lang="en-US" sz="4400" dirty="0">
                <a:solidFill>
                  <a:srgbClr val="0D0D0D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检测机制</a:t>
            </a:r>
            <a:endParaRPr lang="en-US" sz="44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tags/tag1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10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100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101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102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103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104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105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106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107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108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109.xml><?xml version="1.0" encoding="utf-8"?>
<p:tagLst xmlns:p="http://schemas.openxmlformats.org/presentationml/2006/main">
  <p:tag name="KSO_WM_DIAGRAM_VIRTUALLY_FRAME" val="{&quot;height&quot;:185.95,&quot;left&quot;:515.55,&quot;top&quot;:244,&quot;width&quot;:432.75}"/>
</p:tagLst>
</file>

<file path=ppt/tags/tag11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110.xml><?xml version="1.0" encoding="utf-8"?>
<p:tagLst xmlns:p="http://schemas.openxmlformats.org/presentationml/2006/main">
  <p:tag name="KSO_WM_DIAGRAM_VIRTUALLY_FRAME" val="{&quot;height&quot;:185.95,&quot;left&quot;:515.55,&quot;top&quot;:244,&quot;width&quot;:432.75}"/>
</p:tagLst>
</file>

<file path=ppt/tags/tag111.xml><?xml version="1.0" encoding="utf-8"?>
<p:tagLst xmlns:p="http://schemas.openxmlformats.org/presentationml/2006/main">
  <p:tag name="KSO_WM_DIAGRAM_VIRTUALLY_FRAME" val="{&quot;height&quot;:185.95,&quot;left&quot;:515.55,&quot;top&quot;:244,&quot;width&quot;:432.75}"/>
</p:tagLst>
</file>

<file path=ppt/tags/tag112.xml><?xml version="1.0" encoding="utf-8"?>
<p:tagLst xmlns:p="http://schemas.openxmlformats.org/presentationml/2006/main">
  <p:tag name="KSO_WM_DIAGRAM_VIRTUALLY_FRAME" val="{&quot;height&quot;:185.95,&quot;left&quot;:515.55,&quot;top&quot;:244,&quot;width&quot;:432.75}"/>
</p:tagLst>
</file>

<file path=ppt/tags/tag113.xml><?xml version="1.0" encoding="utf-8"?>
<p:tagLst xmlns:p="http://schemas.openxmlformats.org/presentationml/2006/main">
  <p:tag name="KSO_WM_DIAGRAM_VIRTUALLY_FRAME" val="{&quot;height&quot;:185.95,&quot;left&quot;:515.55,&quot;top&quot;:244,&quot;width&quot;:432.75}"/>
</p:tagLst>
</file>

<file path=ppt/tags/tag114.xml><?xml version="1.0" encoding="utf-8"?>
<p:tagLst xmlns:p="http://schemas.openxmlformats.org/presentationml/2006/main">
  <p:tag name="KSO_WM_DIAGRAM_VIRTUALLY_FRAME" val="{&quot;height&quot;:185.95,&quot;left&quot;:515.55,&quot;top&quot;:244,&quot;width&quot;:432.75}"/>
</p:tagLst>
</file>

<file path=ppt/tags/tag115.xml><?xml version="1.0" encoding="utf-8"?>
<p:tagLst xmlns:p="http://schemas.openxmlformats.org/presentationml/2006/main">
  <p:tag name="KSO_WM_DIAGRAM_VIRTUALLY_FRAME" val="{&quot;height&quot;:48,&quot;left&quot;:15.5,&quot;top&quot;:370,&quot;width&quot;:929.3250393700788}"/>
</p:tagLst>
</file>

<file path=ppt/tags/tag116.xml><?xml version="1.0" encoding="utf-8"?>
<p:tagLst xmlns:p="http://schemas.openxmlformats.org/presentationml/2006/main">
  <p:tag name="KSO_WM_DIAGRAM_VIRTUALLY_FRAME" val="{&quot;height&quot;:48,&quot;left&quot;:15.5,&quot;top&quot;:370,&quot;width&quot;:929.3250393700788}"/>
</p:tagLst>
</file>

<file path=ppt/tags/tag117.xml><?xml version="1.0" encoding="utf-8"?>
<p:tagLst xmlns:p="http://schemas.openxmlformats.org/presentationml/2006/main">
  <p:tag name="KSO_WM_DIAGRAM_VIRTUALLY_FRAME" val="{&quot;height&quot;:48,&quot;left&quot;:15.5,&quot;top&quot;:370,&quot;width&quot;:929.3250393700788}"/>
</p:tagLst>
</file>

<file path=ppt/tags/tag118.xml><?xml version="1.0" encoding="utf-8"?>
<p:tagLst xmlns:p="http://schemas.openxmlformats.org/presentationml/2006/main">
  <p:tag name="KSO_WM_DIAGRAM_VIRTUALLY_FRAME" val="{&quot;height&quot;:48,&quot;left&quot;:15.5,&quot;top&quot;:370,&quot;width&quot;:929.3250393700788}"/>
</p:tagLst>
</file>

<file path=ppt/tags/tag119.xml><?xml version="1.0" encoding="utf-8"?>
<p:tagLst xmlns:p="http://schemas.openxmlformats.org/presentationml/2006/main">
  <p:tag name="KSO_WM_DIAGRAM_VIRTUALLY_FRAME" val="{&quot;height&quot;:48,&quot;left&quot;:15.5,&quot;top&quot;:370,&quot;width&quot;:929.3250393700788}"/>
</p:tagLst>
</file>

<file path=ppt/tags/tag12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120.xml><?xml version="1.0" encoding="utf-8"?>
<p:tagLst xmlns:p="http://schemas.openxmlformats.org/presentationml/2006/main">
  <p:tag name="KSO_WM_DIAGRAM_VIRTUALLY_FRAME" val="{&quot;height&quot;:48,&quot;left&quot;:15.5,&quot;top&quot;:370,&quot;width&quot;:929.3250393700788}"/>
</p:tagLst>
</file>

<file path=ppt/tags/tag13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14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15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16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17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18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19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2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20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21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22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23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24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25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26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27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28.xml><?xml version="1.0" encoding="utf-8"?>
<p:tagLst xmlns:p="http://schemas.openxmlformats.org/presentationml/2006/main">
  <p:tag name="KSO_WM_DIAGRAM_VIRTUALLY_FRAME" val="{&quot;height&quot;:294.35,&quot;left&quot;:20,&quot;top&quot;:70.8,&quot;width&quot;:590}"/>
</p:tagLst>
</file>

<file path=ppt/tags/tag29.xml><?xml version="1.0" encoding="utf-8"?>
<p:tagLst xmlns:p="http://schemas.openxmlformats.org/presentationml/2006/main">
  <p:tag name="KSO_WM_DIAGRAM_VIRTUALLY_FRAME" val="{&quot;height&quot;:294.35,&quot;left&quot;:20,&quot;top&quot;:70.8,&quot;width&quot;:590}"/>
</p:tagLst>
</file>

<file path=ppt/tags/tag3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30.xml><?xml version="1.0" encoding="utf-8"?>
<p:tagLst xmlns:p="http://schemas.openxmlformats.org/presentationml/2006/main">
  <p:tag name="KSO_WM_DIAGRAM_VIRTUALLY_FRAME" val="{&quot;height&quot;:294.35,&quot;left&quot;:20,&quot;top&quot;:70.8,&quot;width&quot;:590}"/>
</p:tagLst>
</file>

<file path=ppt/tags/tag31.xml><?xml version="1.0" encoding="utf-8"?>
<p:tagLst xmlns:p="http://schemas.openxmlformats.org/presentationml/2006/main">
  <p:tag name="KSO_WM_DIAGRAM_VIRTUALLY_FRAME" val="{&quot;height&quot;:294.35,&quot;left&quot;:20,&quot;top&quot;:70.8,&quot;width&quot;:590}"/>
</p:tagLst>
</file>

<file path=ppt/tags/tag32.xml><?xml version="1.0" encoding="utf-8"?>
<p:tagLst xmlns:p="http://schemas.openxmlformats.org/presentationml/2006/main">
  <p:tag name="KSO_WM_DIAGRAM_VIRTUALLY_FRAME" val="{&quot;height&quot;:294.35,&quot;left&quot;:20,&quot;top&quot;:70.8,&quot;width&quot;:590}"/>
</p:tagLst>
</file>

<file path=ppt/tags/tag33.xml><?xml version="1.0" encoding="utf-8"?>
<p:tagLst xmlns:p="http://schemas.openxmlformats.org/presentationml/2006/main">
  <p:tag name="KSO_WM_DIAGRAM_VIRTUALLY_FRAME" val="{&quot;height&quot;:294.35,&quot;left&quot;:20,&quot;top&quot;:70.8,&quot;width&quot;:590}"/>
</p:tagLst>
</file>

<file path=ppt/tags/tag34.xml><?xml version="1.0" encoding="utf-8"?>
<p:tagLst xmlns:p="http://schemas.openxmlformats.org/presentationml/2006/main">
  <p:tag name="KSO_WM_DIAGRAM_VIRTUALLY_FRAME" val="{&quot;height&quot;:294.35,&quot;left&quot;:20,&quot;top&quot;:70.8,&quot;width&quot;:590}"/>
</p:tagLst>
</file>

<file path=ppt/tags/tag35.xml><?xml version="1.0" encoding="utf-8"?>
<p:tagLst xmlns:p="http://schemas.openxmlformats.org/presentationml/2006/main">
  <p:tag name="KSO_WM_DIAGRAM_VIRTUALLY_FRAME" val="{&quot;height&quot;:294.35,&quot;left&quot;:20,&quot;top&quot;:70.8,&quot;width&quot;:590}"/>
</p:tagLst>
</file>

<file path=ppt/tags/tag36.xml><?xml version="1.0" encoding="utf-8"?>
<p:tagLst xmlns:p="http://schemas.openxmlformats.org/presentationml/2006/main">
  <p:tag name="KSO_WM_DIAGRAM_VIRTUALLY_FRAME" val="{&quot;height&quot;:294.35,&quot;left&quot;:20,&quot;top&quot;:70.8,&quot;width&quot;:590}"/>
</p:tagLst>
</file>

<file path=ppt/tags/tag37.xml><?xml version="1.0" encoding="utf-8"?>
<p:tagLst xmlns:p="http://schemas.openxmlformats.org/presentationml/2006/main">
  <p:tag name="KSO_WM_DIAGRAM_VIRTUALLY_FRAME" val="{&quot;height&quot;:294.35,&quot;left&quot;:20,&quot;top&quot;:70.8,&quot;width&quot;:590}"/>
</p:tagLst>
</file>

<file path=ppt/tags/tag38.xml><?xml version="1.0" encoding="utf-8"?>
<p:tagLst xmlns:p="http://schemas.openxmlformats.org/presentationml/2006/main">
  <p:tag name="KSO_WM_DIAGRAM_VIRTUALLY_FRAME" val="{&quot;height&quot;:294.35,&quot;left&quot;:20,&quot;top&quot;:70.8,&quot;width&quot;:590}"/>
</p:tagLst>
</file>

<file path=ppt/tags/tag39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4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40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41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42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43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44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45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46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47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48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49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5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50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51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52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53.xml><?xml version="1.0" encoding="utf-8"?>
<p:tagLst xmlns:p="http://schemas.openxmlformats.org/presentationml/2006/main">
  <p:tag name="KSO_WM_DIAGRAM_VIRTUALLY_FRAME" val="{&quot;height&quot;:316.55,&quot;left&quot;:17.87503937007873,&quot;top&quot;:206,&quot;width&quot;:616.7792105263067}"/>
</p:tagLst>
</file>

<file path=ppt/tags/tag54.xml><?xml version="1.0" encoding="utf-8"?>
<p:tagLst xmlns:p="http://schemas.openxmlformats.org/presentationml/2006/main">
  <p:tag name="KSO_WM_DIAGRAM_VIRTUALLY_FRAME" val="{&quot;height&quot;:230.4,&quot;left&quot;:20,&quot;top&quot;:268,&quot;width&quot;:436}"/>
</p:tagLst>
</file>

<file path=ppt/tags/tag55.xml><?xml version="1.0" encoding="utf-8"?>
<p:tagLst xmlns:p="http://schemas.openxmlformats.org/presentationml/2006/main">
  <p:tag name="KSO_WM_DIAGRAM_VIRTUALLY_FRAME" val="{&quot;height&quot;:230.4,&quot;left&quot;:20,&quot;top&quot;:268,&quot;width&quot;:436}"/>
</p:tagLst>
</file>

<file path=ppt/tags/tag56.xml><?xml version="1.0" encoding="utf-8"?>
<p:tagLst xmlns:p="http://schemas.openxmlformats.org/presentationml/2006/main">
  <p:tag name="KSO_WM_DIAGRAM_VIRTUALLY_FRAME" val="{&quot;height&quot;:230.4,&quot;left&quot;:20,&quot;top&quot;:268,&quot;width&quot;:436}"/>
</p:tagLst>
</file>

<file path=ppt/tags/tag57.xml><?xml version="1.0" encoding="utf-8"?>
<p:tagLst xmlns:p="http://schemas.openxmlformats.org/presentationml/2006/main">
  <p:tag name="KSO_WM_DIAGRAM_VIRTUALLY_FRAME" val="{&quot;height&quot;:230.4,&quot;left&quot;:20,&quot;top&quot;:268,&quot;width&quot;:436}"/>
</p:tagLst>
</file>

<file path=ppt/tags/tag58.xml><?xml version="1.0" encoding="utf-8"?>
<p:tagLst xmlns:p="http://schemas.openxmlformats.org/presentationml/2006/main">
  <p:tag name="KSO_WM_DIAGRAM_VIRTUALLY_FRAME" val="{&quot;height&quot;:230.4,&quot;left&quot;:20,&quot;top&quot;:268,&quot;width&quot;:436}"/>
</p:tagLst>
</file>

<file path=ppt/tags/tag59.xml><?xml version="1.0" encoding="utf-8"?>
<p:tagLst xmlns:p="http://schemas.openxmlformats.org/presentationml/2006/main">
  <p:tag name="KSO_WM_DIAGRAM_VIRTUALLY_FRAME" val="{&quot;height&quot;:230.4,&quot;left&quot;:20,&quot;top&quot;:268,&quot;width&quot;:436}"/>
</p:tagLst>
</file>

<file path=ppt/tags/tag6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60.xml><?xml version="1.0" encoding="utf-8"?>
<p:tagLst xmlns:p="http://schemas.openxmlformats.org/presentationml/2006/main">
  <p:tag name="KSO_WM_DIAGRAM_VIRTUALLY_FRAME" val="{&quot;height&quot;:230.4,&quot;left&quot;:20,&quot;top&quot;:268,&quot;width&quot;:436}"/>
</p:tagLst>
</file>

<file path=ppt/tags/tag61.xml><?xml version="1.0" encoding="utf-8"?>
<p:tagLst xmlns:p="http://schemas.openxmlformats.org/presentationml/2006/main">
  <p:tag name="KSO_WM_DIAGRAM_VIRTUALLY_FRAME" val="{&quot;height&quot;:230.4,&quot;left&quot;:20,&quot;top&quot;:268,&quot;width&quot;:436}"/>
</p:tagLst>
</file>

<file path=ppt/tags/tag62.xml><?xml version="1.0" encoding="utf-8"?>
<p:tagLst xmlns:p="http://schemas.openxmlformats.org/presentationml/2006/main">
  <p:tag name="KSO_WM_DIAGRAM_VIRTUALLY_FRAME" val="{&quot;height&quot;:230.4,&quot;left&quot;:20,&quot;top&quot;:268,&quot;width&quot;:436}"/>
</p:tagLst>
</file>

<file path=ppt/tags/tag63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64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65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66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67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68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69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7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70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71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72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73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74.xml><?xml version="1.0" encoding="utf-8"?>
<p:tagLst xmlns:p="http://schemas.openxmlformats.org/presentationml/2006/main">
  <p:tag name="KSO_WM_DIAGRAM_VIRTUALLY_FRAME" val="{&quot;height&quot;:251.2,&quot;left&quot;:31.5,&quot;top&quot;:234,&quot;width&quot;:897.3250393700788}"/>
</p:tagLst>
</file>

<file path=ppt/tags/tag75.xml><?xml version="1.0" encoding="utf-8"?>
<p:tagLst xmlns:p="http://schemas.openxmlformats.org/presentationml/2006/main">
  <p:tag name="KSO_WM_DIAGRAM_VIRTUALLY_FRAME" val="{&quot;height&quot;:272,&quot;left&quot;:195,&quot;top&quot;:142,&quot;width&quot;:366.55}"/>
</p:tagLst>
</file>

<file path=ppt/tags/tag76.xml><?xml version="1.0" encoding="utf-8"?>
<p:tagLst xmlns:p="http://schemas.openxmlformats.org/presentationml/2006/main">
  <p:tag name="KSO_WM_DIAGRAM_VIRTUALLY_FRAME" val="{&quot;height&quot;:272,&quot;left&quot;:195,&quot;top&quot;:142,&quot;width&quot;:366.55}"/>
</p:tagLst>
</file>

<file path=ppt/tags/tag77.xml><?xml version="1.0" encoding="utf-8"?>
<p:tagLst xmlns:p="http://schemas.openxmlformats.org/presentationml/2006/main">
  <p:tag name="KSO_WM_DIAGRAM_VIRTUALLY_FRAME" val="{&quot;height&quot;:167.7513157894735,&quot;left&quot;:428,&quot;top&quot;:248.85,&quot;width&quot;:506.15}"/>
</p:tagLst>
</file>

<file path=ppt/tags/tag78.xml><?xml version="1.0" encoding="utf-8"?>
<p:tagLst xmlns:p="http://schemas.openxmlformats.org/presentationml/2006/main">
  <p:tag name="KSO_WM_DIAGRAM_VIRTUALLY_FRAME" val="{&quot;height&quot;:167.7513157894735,&quot;left&quot;:428,&quot;top&quot;:248.85,&quot;width&quot;:506.15}"/>
</p:tagLst>
</file>

<file path=ppt/tags/tag79.xml><?xml version="1.0" encoding="utf-8"?>
<p:tagLst xmlns:p="http://schemas.openxmlformats.org/presentationml/2006/main">
  <p:tag name="KSO_WM_DIAGRAM_VIRTUALLY_FRAME" val="{&quot;height&quot;:167.7513157894735,&quot;left&quot;:428,&quot;top&quot;:248.85,&quot;width&quot;:506.15}"/>
</p:tagLst>
</file>

<file path=ppt/tags/tag8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80.xml><?xml version="1.0" encoding="utf-8"?>
<p:tagLst xmlns:p="http://schemas.openxmlformats.org/presentationml/2006/main">
  <p:tag name="KSO_WM_DIAGRAM_VIRTUALLY_FRAME" val="{&quot;height&quot;:167.7513157894735,&quot;left&quot;:428,&quot;top&quot;:248.85,&quot;width&quot;:506.15}"/>
</p:tagLst>
</file>

<file path=ppt/tags/tag81.xml><?xml version="1.0" encoding="utf-8"?>
<p:tagLst xmlns:p="http://schemas.openxmlformats.org/presentationml/2006/main">
  <p:tag name="KSO_WM_DIAGRAM_VIRTUALLY_FRAME" val="{&quot;height&quot;:167.7513157894735,&quot;left&quot;:428,&quot;top&quot;:248.85,&quot;width&quot;:506.15}"/>
</p:tagLst>
</file>

<file path=ppt/tags/tag82.xml><?xml version="1.0" encoding="utf-8"?>
<p:tagLst xmlns:p="http://schemas.openxmlformats.org/presentationml/2006/main">
  <p:tag name="KSO_WM_DIAGRAM_VIRTUALLY_FRAME" val="{&quot;height&quot;:167.7513157894735,&quot;left&quot;:428,&quot;top&quot;:248.85,&quot;width&quot;:506.15}"/>
</p:tagLst>
</file>

<file path=ppt/tags/tag83.xml><?xml version="1.0" encoding="utf-8"?>
<p:tagLst xmlns:p="http://schemas.openxmlformats.org/presentationml/2006/main">
  <p:tag name="KSO_WM_DIAGRAM_VIRTUALLY_FRAME" val="{&quot;height&quot;:167.7513157894735,&quot;left&quot;:428,&quot;top&quot;:248.85,&quot;width&quot;:506.15}"/>
</p:tagLst>
</file>

<file path=ppt/tags/tag84.xml><?xml version="1.0" encoding="utf-8"?>
<p:tagLst xmlns:p="http://schemas.openxmlformats.org/presentationml/2006/main">
  <p:tag name="KSO_WM_DIAGRAM_VIRTUALLY_FRAME" val="{&quot;height&quot;:167.7513157894735,&quot;left&quot;:428,&quot;top&quot;:248.85,&quot;width&quot;:506.15}"/>
</p:tagLst>
</file>

<file path=ppt/tags/tag85.xml><?xml version="1.0" encoding="utf-8"?>
<p:tagLst xmlns:p="http://schemas.openxmlformats.org/presentationml/2006/main">
  <p:tag name="KSO_WM_DIAGRAM_VIRTUALLY_FRAME" val="{&quot;height&quot;:234.9,&quot;left&quot;:512,&quot;top&quot;:261,&quot;width&quot;:428}"/>
</p:tagLst>
</file>

<file path=ppt/tags/tag86.xml><?xml version="1.0" encoding="utf-8"?>
<p:tagLst xmlns:p="http://schemas.openxmlformats.org/presentationml/2006/main">
  <p:tag name="KSO_WM_DIAGRAM_VIRTUALLY_FRAME" val="{&quot;height&quot;:234.9,&quot;left&quot;:512,&quot;top&quot;:261,&quot;width&quot;:428}"/>
</p:tagLst>
</file>

<file path=ppt/tags/tag87.xml><?xml version="1.0" encoding="utf-8"?>
<p:tagLst xmlns:p="http://schemas.openxmlformats.org/presentationml/2006/main">
  <p:tag name="KSO_WM_DIAGRAM_VIRTUALLY_FRAME" val="{&quot;height&quot;:234.9,&quot;left&quot;:512,&quot;top&quot;:261,&quot;width&quot;:428}"/>
</p:tagLst>
</file>

<file path=ppt/tags/tag88.xml><?xml version="1.0" encoding="utf-8"?>
<p:tagLst xmlns:p="http://schemas.openxmlformats.org/presentationml/2006/main">
  <p:tag name="KSO_WM_DIAGRAM_VIRTUALLY_FRAME" val="{&quot;height&quot;:234.9,&quot;left&quot;:512,&quot;top&quot;:261,&quot;width&quot;:428}"/>
</p:tagLst>
</file>

<file path=ppt/tags/tag89.xml><?xml version="1.0" encoding="utf-8"?>
<p:tagLst xmlns:p="http://schemas.openxmlformats.org/presentationml/2006/main">
  <p:tag name="KSO_WM_DIAGRAM_VIRTUALLY_FRAME" val="{&quot;height&quot;:234.9,&quot;left&quot;:512,&quot;top&quot;:261,&quot;width&quot;:428}"/>
</p:tagLst>
</file>

<file path=ppt/tags/tag9.xml><?xml version="1.0" encoding="utf-8"?>
<p:tagLst xmlns:p="http://schemas.openxmlformats.org/presentationml/2006/main">
  <p:tag name="KSO_WM_DIAGRAM_VIRTUALLY_FRAME" val="{&quot;height&quot;:475.1968503937008,&quot;left&quot;:359.9,&quot;top&quot;:35.25,&quot;width&quot;:577.95}"/>
</p:tagLst>
</file>

<file path=ppt/tags/tag90.xml><?xml version="1.0" encoding="utf-8"?>
<p:tagLst xmlns:p="http://schemas.openxmlformats.org/presentationml/2006/main">
  <p:tag name="KSO_WM_DIAGRAM_VIRTUALLY_FRAME" val="{&quot;height&quot;:234.9,&quot;left&quot;:512,&quot;top&quot;:261,&quot;width&quot;:428}"/>
</p:tagLst>
</file>

<file path=ppt/tags/tag91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92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93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94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95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96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97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98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ags/tag99.xml><?xml version="1.0" encoding="utf-8"?>
<p:tagLst xmlns:p="http://schemas.openxmlformats.org/presentationml/2006/main">
  <p:tag name="KSO_WM_DIAGRAM_VIRTUALLY_FRAME" val="{&quot;height&quot;:164,&quot;left&quot;:20,&quot;top&quot;:244.4003937007874,&quot;width&quot;:917}"/>
</p:tagLst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3571</Words>
  <Application>WPS 演示</Application>
  <PresentationFormat>On-screen Show (16:9)</PresentationFormat>
  <Paragraphs>546</Paragraphs>
  <Slides>37</Slides>
  <Notes>36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52" baseType="lpstr">
      <vt:lpstr>Arial</vt:lpstr>
      <vt:lpstr>宋体</vt:lpstr>
      <vt:lpstr>Wingdings</vt:lpstr>
      <vt:lpstr>MiSans</vt:lpstr>
      <vt:lpstr>MiSans</vt:lpstr>
      <vt:lpstr>Noto Sans SC</vt:lpstr>
      <vt:lpstr>Noto Sans SC</vt:lpstr>
      <vt:lpstr>Calibri</vt:lpstr>
      <vt:lpstr>微软雅黑</vt:lpstr>
      <vt:lpstr>Arial Unicode MS</vt:lpstr>
      <vt:lpstr>等线</vt:lpstr>
      <vt:lpstr>微软雅黑</vt:lpstr>
      <vt:lpstr>MingLiU-ExtB</vt:lpstr>
      <vt:lpstr>Microsoft JhengHei UI Light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帧行以太：数据链路层全景演进</dc:title>
  <dc:creator>Kimi</dc:creator>
  <dc:subject>帧行以太：数据链路层全景演进</dc:subject>
  <cp:lastModifiedBy>WPS_1694490358</cp:lastModifiedBy>
  <cp:revision>37</cp:revision>
  <dcterms:created xsi:type="dcterms:W3CDTF">2025-12-11T07:28:00Z</dcterms:created>
  <dcterms:modified xsi:type="dcterms:W3CDTF">2025-12-26T10:31:27Z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{"Label":"帧行以太：数据链路层全景演进","ContentProducer":"001191110108MACG2KBH8F10000","ProduceID":"d4t6p5ij4egknipfqse0","ReservedCode1":"","ContentPropagator":"001191110108MACG2KBH8F20000","PropagateID":"d4t6p5ij4egknipfqse0","ReservedCode2":""}</vt:lpwstr>
  </property>
  <property fmtid="{D5CDD505-2E9C-101B-9397-08002B2CF9AE}" pid="3" name="ICV">
    <vt:lpwstr>BBCEA55A83484560A376FAFB1B00C9CC_12</vt:lpwstr>
  </property>
  <property fmtid="{D5CDD505-2E9C-101B-9397-08002B2CF9AE}" pid="4" name="KSOProductBuildVer">
    <vt:lpwstr>2052-12.1.0.24034</vt:lpwstr>
  </property>
</Properties>
</file>